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9" r:id="rId5"/>
  </p:sldMasterIdLst>
  <p:notesMasterIdLst>
    <p:notesMasterId r:id="rId30"/>
  </p:notesMasterIdLst>
  <p:sldIdLst>
    <p:sldId id="323" r:id="rId6"/>
    <p:sldId id="265" r:id="rId7"/>
    <p:sldId id="280" r:id="rId8"/>
    <p:sldId id="309" r:id="rId9"/>
    <p:sldId id="324" r:id="rId10"/>
    <p:sldId id="325" r:id="rId11"/>
    <p:sldId id="313" r:id="rId12"/>
    <p:sldId id="285" r:id="rId13"/>
    <p:sldId id="286" r:id="rId14"/>
    <p:sldId id="288" r:id="rId15"/>
    <p:sldId id="287" r:id="rId16"/>
    <p:sldId id="315" r:id="rId17"/>
    <p:sldId id="304" r:id="rId18"/>
    <p:sldId id="329" r:id="rId19"/>
    <p:sldId id="292" r:id="rId20"/>
    <p:sldId id="294" r:id="rId21"/>
    <p:sldId id="327" r:id="rId22"/>
    <p:sldId id="314" r:id="rId23"/>
    <p:sldId id="326" r:id="rId24"/>
    <p:sldId id="328" r:id="rId25"/>
    <p:sldId id="318" r:id="rId26"/>
    <p:sldId id="317" r:id="rId27"/>
    <p:sldId id="320" r:id="rId28"/>
    <p:sldId id="321" r:id="rId29"/>
  </p:sldIdLst>
  <p:sldSz cx="24384000" cy="13716000"/>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51D8E-1320-D928-BC14-94CC0CCCE83E}" v="8" dt="2026-03-24T13:56:44.321"/>
    <p1510:client id="{E2E6283A-0C22-46D9-B290-83D842DF0F07}" v="2" dt="2026-03-24T13:45:21.60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654" autoAdjust="0"/>
  </p:normalViewPr>
  <p:slideViewPr>
    <p:cSldViewPr snapToGrid="0" snapToObjects="1">
      <p:cViewPr varScale="1">
        <p:scale>
          <a:sx n="39" d="100"/>
          <a:sy n="39" d="100"/>
        </p:scale>
        <p:origin x="6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DD87E-30B6-4208-A2B8-FB953EEFFD97}" type="doc">
      <dgm:prSet loTypeId="urn:microsoft.com/office/officeart/2005/8/layout/vList5" loCatId="list" qsTypeId="urn:microsoft.com/office/officeart/2005/8/quickstyle/simple2" qsCatId="simple" csTypeId="urn:microsoft.com/office/officeart/2005/8/colors/accent0_2" csCatId="mainScheme" phldr="1"/>
      <dgm:spPr/>
      <dgm:t>
        <a:bodyPr/>
        <a:lstStyle/>
        <a:p>
          <a:endParaRPr lang="en-US"/>
        </a:p>
      </dgm:t>
    </dgm:pt>
    <dgm:pt modelId="{EF72F974-F7D9-4C11-9EA4-3E1237B4617E}">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Purpose of Sexual Violence Prevention and Response,</a:t>
          </a:r>
        </a:p>
        <a:p>
          <a:r>
            <a:rPr lang="en-US" b="1" i="0" baseline="0" dirty="0">
              <a:solidFill>
                <a:schemeClr val="tx1"/>
              </a:solidFill>
            </a:rPr>
            <a:t>Title IX</a:t>
          </a:r>
          <a:endParaRPr lang="en-US" b="1" baseline="0" dirty="0">
            <a:solidFill>
              <a:schemeClr val="tx1"/>
            </a:solidFill>
          </a:endParaRPr>
        </a:p>
      </dgm:t>
    </dgm:pt>
    <dgm:pt modelId="{AC1D158C-6447-4F37-88F8-4A5A029B8285}" type="parTrans" cxnId="{DD915853-D4F1-4475-B48A-AD229CCA0541}">
      <dgm:prSet/>
      <dgm:spPr/>
      <dgm:t>
        <a:bodyPr/>
        <a:lstStyle/>
        <a:p>
          <a:endParaRPr lang="en-US"/>
        </a:p>
      </dgm:t>
    </dgm:pt>
    <dgm:pt modelId="{A791469F-15A2-4B9E-8681-C0499E8930DE}" type="sibTrans" cxnId="{DD915853-D4F1-4475-B48A-AD229CCA0541}">
      <dgm:prSet/>
      <dgm:spPr/>
      <dgm:t>
        <a:bodyPr/>
        <a:lstStyle/>
        <a:p>
          <a:endParaRPr lang="en-US"/>
        </a:p>
      </dgm:t>
    </dgm:pt>
    <dgm:pt modelId="{ADCB2C47-7511-411C-BA84-3BC5E5005070}">
      <dgm:prSet custT="1"/>
      <dgm:spPr>
        <a:solidFill>
          <a:schemeClr val="lt1">
            <a:tint val="40000"/>
            <a:hueOff val="0"/>
            <a:satOff val="0"/>
            <a:lumOff val="0"/>
          </a:schemeClr>
        </a:solidFill>
      </dgm:spPr>
      <dgm:t>
        <a:bodyPr/>
        <a:lstStyle/>
        <a:p>
          <a:r>
            <a:rPr lang="en-US" sz="2800" b="0" i="0" baseline="0" dirty="0">
              <a:solidFill>
                <a:schemeClr val="tx1"/>
              </a:solidFill>
            </a:rPr>
            <a:t>St. Joseph's College of Nursing (referred to as SJCON or the college) is committed to maintaining a healthy and safe learning, living, educational, and working environment that is free from gender discrimination, harassment, and creates an environment that promotes responsibility, dignity, and respect in matters of sexual conduct.  </a:t>
          </a:r>
          <a:endParaRPr lang="en-US" sz="2800" baseline="0" dirty="0">
            <a:solidFill>
              <a:schemeClr val="tx1"/>
            </a:solidFill>
          </a:endParaRPr>
        </a:p>
      </dgm:t>
    </dgm:pt>
    <dgm:pt modelId="{416598A4-C113-4406-93BE-46984A8EE6F2}" type="parTrans" cxnId="{0C87B1B7-FB60-4F60-9AEF-5CF3AE5026CF}">
      <dgm:prSet/>
      <dgm:spPr/>
      <dgm:t>
        <a:bodyPr/>
        <a:lstStyle/>
        <a:p>
          <a:endParaRPr lang="en-US"/>
        </a:p>
      </dgm:t>
    </dgm:pt>
    <dgm:pt modelId="{93E0C546-CCCD-4CAA-8C3E-063380D59371}" type="sibTrans" cxnId="{0C87B1B7-FB60-4F60-9AEF-5CF3AE5026CF}">
      <dgm:prSet/>
      <dgm:spPr/>
      <dgm:t>
        <a:bodyPr/>
        <a:lstStyle/>
        <a:p>
          <a:endParaRPr lang="en-US"/>
        </a:p>
      </dgm:t>
    </dgm:pt>
    <dgm:pt modelId="{D7C740AF-5252-4111-95A1-FE7A4A1E1AFB}">
      <dgm:prSet custT="1"/>
      <dgm:spPr>
        <a:solidFill>
          <a:schemeClr val="lt1">
            <a:tint val="40000"/>
            <a:hueOff val="0"/>
            <a:satOff val="0"/>
            <a:lumOff val="0"/>
          </a:schemeClr>
        </a:solidFill>
      </dgm:spPr>
      <dgm:t>
        <a:bodyPr/>
        <a:lstStyle/>
        <a:p>
          <a:r>
            <a:rPr lang="en-US" sz="2800" b="0" i="0" baseline="0" dirty="0">
              <a:solidFill>
                <a:schemeClr val="tx1"/>
              </a:solidFill>
            </a:rPr>
            <a:t>SJCON’s policy is designed to address conduct that falls within the Title IX Education Amendments of 1972, the Jeanne Cleary Disclosure of Campus Security Policy and Campus Crime Statistics Act, the Campus Sexual Violence Elimination Act (</a:t>
          </a:r>
          <a:r>
            <a:rPr lang="en-US" sz="2800" b="0" i="0" baseline="0" dirty="0" err="1">
              <a:solidFill>
                <a:schemeClr val="tx1"/>
              </a:solidFill>
            </a:rPr>
            <a:t>SaVE</a:t>
          </a:r>
          <a:r>
            <a:rPr lang="en-US" sz="2800" b="0" i="0" baseline="0" dirty="0">
              <a:solidFill>
                <a:schemeClr val="tx1"/>
              </a:solidFill>
            </a:rPr>
            <a:t> Act), and NYS Education Law Sections 6432 and 6439-6449. </a:t>
          </a:r>
          <a:endParaRPr lang="en-US" sz="2800" baseline="0" dirty="0">
            <a:solidFill>
              <a:schemeClr val="tx1"/>
            </a:solidFill>
          </a:endParaRPr>
        </a:p>
      </dgm:t>
    </dgm:pt>
    <dgm:pt modelId="{B16C02CC-3F88-4E15-99F2-4B166B86E49B}" type="parTrans" cxnId="{A270A411-46DA-4F2E-8ECF-71B2C213322C}">
      <dgm:prSet/>
      <dgm:spPr/>
      <dgm:t>
        <a:bodyPr/>
        <a:lstStyle/>
        <a:p>
          <a:endParaRPr lang="en-US"/>
        </a:p>
      </dgm:t>
    </dgm:pt>
    <dgm:pt modelId="{08F40F5D-A1EE-432F-BBC4-8840C42B4BE0}" type="sibTrans" cxnId="{A270A411-46DA-4F2E-8ECF-71B2C213322C}">
      <dgm:prSet/>
      <dgm:spPr/>
      <dgm:t>
        <a:bodyPr/>
        <a:lstStyle/>
        <a:p>
          <a:endParaRPr lang="en-US"/>
        </a:p>
      </dgm:t>
    </dgm:pt>
    <dgm:pt modelId="{85235BFD-8323-4768-AA89-9238BDE6FA76}">
      <dgm:prSet custT="1"/>
      <dgm:spPr>
        <a:solidFill>
          <a:schemeClr val="lt1">
            <a:tint val="40000"/>
            <a:hueOff val="0"/>
            <a:satOff val="0"/>
            <a:lumOff val="0"/>
          </a:schemeClr>
        </a:solidFill>
      </dgm:spPr>
      <dgm:t>
        <a:bodyPr/>
        <a:lstStyle/>
        <a:p>
          <a:r>
            <a:rPr lang="en-US" sz="2800" b="0" i="0" baseline="0" dirty="0">
              <a:solidFill>
                <a:schemeClr val="tx1"/>
              </a:solidFill>
            </a:rPr>
            <a:t>Title IX prohibits discrimination, harassment, and retaliation of any kind on the basis of sex. Title IX also prohibits Violence Against Women Act Offenses (“Sexual and Interpersonal Offenses”) such as sexual assault, sexual misconduct, sexual violence, dating violence, and stalking.  Any person, regardless of gender can be a victim/survivor of a Title IX violation. </a:t>
          </a:r>
          <a:endParaRPr lang="en-US" sz="2800" baseline="0" dirty="0">
            <a:solidFill>
              <a:schemeClr val="tx1"/>
            </a:solidFill>
          </a:endParaRPr>
        </a:p>
      </dgm:t>
    </dgm:pt>
    <dgm:pt modelId="{220D4A2F-F9B5-4481-983A-3B3173B0109E}" type="parTrans" cxnId="{07D8697A-B80A-4807-A810-536BFA6EC6E2}">
      <dgm:prSet/>
      <dgm:spPr/>
      <dgm:t>
        <a:bodyPr/>
        <a:lstStyle/>
        <a:p>
          <a:endParaRPr lang="en-US"/>
        </a:p>
      </dgm:t>
    </dgm:pt>
    <dgm:pt modelId="{4B3E5717-2AEB-40F5-8390-413051FD4709}" type="sibTrans" cxnId="{07D8697A-B80A-4807-A810-536BFA6EC6E2}">
      <dgm:prSet/>
      <dgm:spPr/>
      <dgm:t>
        <a:bodyPr/>
        <a:lstStyle/>
        <a:p>
          <a:endParaRPr lang="en-US"/>
        </a:p>
      </dgm:t>
    </dgm:pt>
    <dgm:pt modelId="{314A81ED-221E-49B3-A420-ACA61903162D}">
      <dgm:prSet custT="1"/>
      <dgm:spPr>
        <a:solidFill>
          <a:schemeClr val="lt1">
            <a:tint val="40000"/>
            <a:hueOff val="0"/>
            <a:satOff val="0"/>
            <a:lumOff val="0"/>
          </a:schemeClr>
        </a:solidFill>
      </dgm:spPr>
      <dgm:t>
        <a:bodyPr/>
        <a:lstStyle/>
        <a:p>
          <a:r>
            <a:rPr lang="en-US" sz="2800" b="0" i="0" baseline="0" dirty="0">
              <a:solidFill>
                <a:schemeClr val="tx1"/>
              </a:solidFill>
            </a:rPr>
            <a:t>SJCON’s policy applies to conduct that occurs and actions committed by students, faculty, staff, or third parties against a person in the United States, whenever the conduct or action occurs:</a:t>
          </a:r>
          <a:endParaRPr lang="en-US" sz="2800" baseline="0" dirty="0">
            <a:solidFill>
              <a:schemeClr val="tx1"/>
            </a:solidFill>
          </a:endParaRPr>
        </a:p>
      </dgm:t>
    </dgm:pt>
    <dgm:pt modelId="{296A07EC-1673-402D-BCD0-09011C620213}" type="parTrans" cxnId="{7BE5EB6B-3D3A-4741-B9A7-6B83A65BA64B}">
      <dgm:prSet/>
      <dgm:spPr/>
      <dgm:t>
        <a:bodyPr/>
        <a:lstStyle/>
        <a:p>
          <a:endParaRPr lang="en-US"/>
        </a:p>
      </dgm:t>
    </dgm:pt>
    <dgm:pt modelId="{128FD897-90D2-4B5A-B4BD-6EFA9708B202}" type="sibTrans" cxnId="{7BE5EB6B-3D3A-4741-B9A7-6B83A65BA64B}">
      <dgm:prSet/>
      <dgm:spPr/>
      <dgm:t>
        <a:bodyPr/>
        <a:lstStyle/>
        <a:p>
          <a:endParaRPr lang="en-US"/>
        </a:p>
      </dgm:t>
    </dgm:pt>
    <dgm:pt modelId="{969FADF5-74EC-4EF6-B8A6-1CED461F6438}">
      <dgm:prSet custT="1"/>
      <dgm:spPr>
        <a:solidFill>
          <a:schemeClr val="lt1">
            <a:tint val="40000"/>
            <a:hueOff val="0"/>
            <a:satOff val="0"/>
            <a:lumOff val="0"/>
          </a:schemeClr>
        </a:solidFill>
      </dgm:spPr>
      <dgm:t>
        <a:bodyPr/>
        <a:lstStyle/>
        <a:p>
          <a:r>
            <a:rPr lang="en-US" sz="2800" b="0" i="0" baseline="0" dirty="0">
              <a:solidFill>
                <a:schemeClr val="tx1"/>
              </a:solidFill>
            </a:rPr>
            <a:t>	Off SJCON campus property.  If the conduct was in connection with SJCON or a SJCON recognized program 	or activity which includes locations, events, or circumstances over which SJCON exercised substantial control 	over both the person accused or the conduct and the context in which the sexual harassment occurred. </a:t>
          </a:r>
          <a:endParaRPr lang="en-US" sz="2800" baseline="0" dirty="0">
            <a:solidFill>
              <a:schemeClr val="tx1"/>
            </a:solidFill>
          </a:endParaRPr>
        </a:p>
      </dgm:t>
    </dgm:pt>
    <dgm:pt modelId="{99F62609-6050-4D22-93F5-3A98D6445439}" type="parTrans" cxnId="{0CC66B5D-8814-4CAA-A4E0-D2116971A735}">
      <dgm:prSet/>
      <dgm:spPr/>
      <dgm:t>
        <a:bodyPr/>
        <a:lstStyle/>
        <a:p>
          <a:endParaRPr lang="en-US"/>
        </a:p>
      </dgm:t>
    </dgm:pt>
    <dgm:pt modelId="{F46353C3-4545-4633-9021-10DAB90F8366}" type="sibTrans" cxnId="{0CC66B5D-8814-4CAA-A4E0-D2116971A735}">
      <dgm:prSet/>
      <dgm:spPr/>
      <dgm:t>
        <a:bodyPr/>
        <a:lstStyle/>
        <a:p>
          <a:endParaRPr lang="en-US"/>
        </a:p>
      </dgm:t>
    </dgm:pt>
    <dgm:pt modelId="{89966FBF-032B-4042-B2B6-F9BDB4CECD6E}">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7B45CA79-6B69-4174-9091-D980A5813D22}" type="parTrans" cxnId="{67AA2159-147E-4EAB-A91F-892731513A4A}">
      <dgm:prSet/>
      <dgm:spPr/>
      <dgm:t>
        <a:bodyPr/>
        <a:lstStyle/>
        <a:p>
          <a:endParaRPr lang="en-US"/>
        </a:p>
      </dgm:t>
    </dgm:pt>
    <dgm:pt modelId="{429D1E66-3516-497A-AC54-A9570D55B938}" type="sibTrans" cxnId="{67AA2159-147E-4EAB-A91F-892731513A4A}">
      <dgm:prSet/>
      <dgm:spPr/>
      <dgm:t>
        <a:bodyPr/>
        <a:lstStyle/>
        <a:p>
          <a:endParaRPr lang="en-US"/>
        </a:p>
      </dgm:t>
    </dgm:pt>
    <dgm:pt modelId="{F45203BC-BD69-4826-AEDD-6148C75FAD90}">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3C808C43-D2A9-469E-AB24-A1F72ACA8DA2}" type="parTrans" cxnId="{A88576E1-6166-4FC2-8A4D-2697B94528D3}">
      <dgm:prSet/>
      <dgm:spPr/>
      <dgm:t>
        <a:bodyPr/>
        <a:lstStyle/>
        <a:p>
          <a:endParaRPr lang="en-US"/>
        </a:p>
      </dgm:t>
    </dgm:pt>
    <dgm:pt modelId="{99EDB940-4C3E-49D4-8595-194C6CB4743C}" type="sibTrans" cxnId="{A88576E1-6166-4FC2-8A4D-2697B94528D3}">
      <dgm:prSet/>
      <dgm:spPr/>
      <dgm:t>
        <a:bodyPr/>
        <a:lstStyle/>
        <a:p>
          <a:endParaRPr lang="en-US"/>
        </a:p>
      </dgm:t>
    </dgm:pt>
    <dgm:pt modelId="{A666EE46-A580-485C-8127-00AE0CCF97D6}">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C56C6734-EDB4-49FA-8E34-CF5893537B6E}" type="parTrans" cxnId="{7E6B1E9D-98D3-4E2B-AA25-9711962C2520}">
      <dgm:prSet/>
      <dgm:spPr/>
      <dgm:t>
        <a:bodyPr/>
        <a:lstStyle/>
        <a:p>
          <a:endParaRPr lang="en-US"/>
        </a:p>
      </dgm:t>
    </dgm:pt>
    <dgm:pt modelId="{A9F8B276-70AD-426B-A019-757538E9B193}" type="sibTrans" cxnId="{7E6B1E9D-98D3-4E2B-AA25-9711962C2520}">
      <dgm:prSet/>
      <dgm:spPr/>
      <dgm:t>
        <a:bodyPr/>
        <a:lstStyle/>
        <a:p>
          <a:endParaRPr lang="en-US"/>
        </a:p>
      </dgm:t>
    </dgm:pt>
    <dgm:pt modelId="{36D70CD1-25C4-4C0E-ADC4-65591625FA3F}">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D332A142-03CE-4BCD-9E70-688E037F9478}" type="parTrans" cxnId="{AAC98B34-64CF-4035-A59C-2B7FBF798A37}">
      <dgm:prSet/>
      <dgm:spPr/>
      <dgm:t>
        <a:bodyPr/>
        <a:lstStyle/>
        <a:p>
          <a:endParaRPr lang="en-US"/>
        </a:p>
      </dgm:t>
    </dgm:pt>
    <dgm:pt modelId="{CE051463-D666-4177-98CD-4C226CE672A0}" type="sibTrans" cxnId="{AAC98B34-64CF-4035-A59C-2B7FBF798A37}">
      <dgm:prSet/>
      <dgm:spPr/>
      <dgm:t>
        <a:bodyPr/>
        <a:lstStyle/>
        <a:p>
          <a:endParaRPr lang="en-US"/>
        </a:p>
      </dgm:t>
    </dgm:pt>
    <dgm:pt modelId="{C817C7A9-1B7A-4A0D-A97A-0E0DD4B2F238}">
      <dgm:prSet custT="1"/>
      <dgm:spPr>
        <a:solidFill>
          <a:schemeClr val="lt1">
            <a:tint val="40000"/>
            <a:hueOff val="0"/>
            <a:satOff val="0"/>
            <a:lumOff val="0"/>
          </a:schemeClr>
        </a:solidFill>
      </dgm:spPr>
      <dgm:t>
        <a:bodyPr/>
        <a:lstStyle/>
        <a:p>
          <a:r>
            <a:rPr lang="en-US" sz="2800" b="0" i="0" baseline="0" dirty="0">
              <a:solidFill>
                <a:schemeClr val="tx1"/>
              </a:solidFill>
            </a:rPr>
            <a:t>	On SJCON campus property.  SJCON’s campus is defined as any property owned and operated by the 	governing organization, St. Joseph’s Health; or</a:t>
          </a:r>
          <a:endParaRPr lang="en-US" sz="2800" baseline="0" dirty="0">
            <a:solidFill>
              <a:schemeClr val="tx1"/>
            </a:solidFill>
          </a:endParaRPr>
        </a:p>
      </dgm:t>
    </dgm:pt>
    <dgm:pt modelId="{49048CE6-E0BE-4168-A20D-C0A48A949ACE}" type="parTrans" cxnId="{9DED2C12-D30B-4A20-BFB5-BB1A224B9914}">
      <dgm:prSet/>
      <dgm:spPr/>
      <dgm:t>
        <a:bodyPr/>
        <a:lstStyle/>
        <a:p>
          <a:endParaRPr lang="en-US"/>
        </a:p>
      </dgm:t>
    </dgm:pt>
    <dgm:pt modelId="{15438E9E-1EFA-4975-8B44-9B68D31682DC}" type="sibTrans" cxnId="{9DED2C12-D30B-4A20-BFB5-BB1A224B9914}">
      <dgm:prSet/>
      <dgm:spPr/>
      <dgm:t>
        <a:bodyPr/>
        <a:lstStyle/>
        <a:p>
          <a:endParaRPr lang="en-US"/>
        </a:p>
      </dgm:t>
    </dgm:pt>
    <dgm:pt modelId="{37903171-CD24-4465-B4FC-BB21F89A9CF8}">
      <dgm:prSet custT="1"/>
      <dgm:spPr>
        <a:solidFill>
          <a:schemeClr val="lt1">
            <a:tint val="40000"/>
            <a:hueOff val="0"/>
            <a:satOff val="0"/>
            <a:lumOff val="0"/>
          </a:schemeClr>
        </a:solidFill>
      </dgm:spPr>
      <dgm:t>
        <a:bodyPr/>
        <a:lstStyle/>
        <a:p>
          <a:endParaRPr lang="en-US" sz="2800" baseline="0" dirty="0">
            <a:solidFill>
              <a:schemeClr val="tx1"/>
            </a:solidFill>
          </a:endParaRPr>
        </a:p>
      </dgm:t>
    </dgm:pt>
    <dgm:pt modelId="{B1B5EB07-E5EF-443A-AF3C-D85BED734A09}" type="parTrans" cxnId="{276A0B4D-56ED-4B02-9C2E-AB8AE47CC835}">
      <dgm:prSet/>
      <dgm:spPr/>
      <dgm:t>
        <a:bodyPr/>
        <a:lstStyle/>
        <a:p>
          <a:endParaRPr lang="en-US"/>
        </a:p>
      </dgm:t>
    </dgm:pt>
    <dgm:pt modelId="{5A2561D0-18B8-4E09-990C-F6C39C58BE09}" type="sibTrans" cxnId="{276A0B4D-56ED-4B02-9C2E-AB8AE47CC835}">
      <dgm:prSet/>
      <dgm:spPr/>
      <dgm:t>
        <a:bodyPr/>
        <a:lstStyle/>
        <a:p>
          <a:endParaRPr lang="en-US"/>
        </a:p>
      </dgm:t>
    </dgm:pt>
    <dgm:pt modelId="{020450C6-E8E8-4354-ACD4-7DFA107463C5}" type="pres">
      <dgm:prSet presAssocID="{664DD87E-30B6-4208-A2B8-FB953EEFFD97}" presName="Name0" presStyleCnt="0">
        <dgm:presLayoutVars>
          <dgm:dir/>
          <dgm:animLvl val="lvl"/>
          <dgm:resizeHandles val="exact"/>
        </dgm:presLayoutVars>
      </dgm:prSet>
      <dgm:spPr/>
    </dgm:pt>
    <dgm:pt modelId="{AE528F2C-D5D4-4825-8792-41685B343A87}" type="pres">
      <dgm:prSet presAssocID="{EF72F974-F7D9-4C11-9EA4-3E1237B4617E}" presName="linNode" presStyleCnt="0"/>
      <dgm:spPr/>
    </dgm:pt>
    <dgm:pt modelId="{6637F71F-95FB-4616-BE3A-34B1E66F1D63}" type="pres">
      <dgm:prSet presAssocID="{EF72F974-F7D9-4C11-9EA4-3E1237B4617E}" presName="parentText" presStyleLbl="node1" presStyleIdx="0" presStyleCnt="1" custScaleX="51844" custScaleY="86504" custLinFactNeighborX="-8527" custLinFactNeighborY="-1431">
        <dgm:presLayoutVars>
          <dgm:chMax val="1"/>
          <dgm:bulletEnabled val="1"/>
        </dgm:presLayoutVars>
      </dgm:prSet>
      <dgm:spPr/>
    </dgm:pt>
    <dgm:pt modelId="{3AE81250-0F52-4643-8B99-AFCA631FA157}" type="pres">
      <dgm:prSet presAssocID="{EF72F974-F7D9-4C11-9EA4-3E1237B4617E}" presName="descendantText" presStyleLbl="alignAccFollowNode1" presStyleIdx="0" presStyleCnt="1" custScaleX="126513" custScaleY="125000">
        <dgm:presLayoutVars>
          <dgm:bulletEnabled val="1"/>
        </dgm:presLayoutVars>
      </dgm:prSet>
      <dgm:spPr/>
    </dgm:pt>
  </dgm:ptLst>
  <dgm:cxnLst>
    <dgm:cxn modelId="{A270A411-46DA-4F2E-8ECF-71B2C213322C}" srcId="{EF72F974-F7D9-4C11-9EA4-3E1237B4617E}" destId="{D7C740AF-5252-4111-95A1-FE7A4A1E1AFB}" srcOrd="2" destOrd="0" parTransId="{B16C02CC-3F88-4E15-99F2-4B166B86E49B}" sibTransId="{08F40F5D-A1EE-432F-BBC4-8840C42B4BE0}"/>
    <dgm:cxn modelId="{9DED2C12-D30B-4A20-BFB5-BB1A224B9914}" srcId="{37903171-CD24-4465-B4FC-BB21F89A9CF8}" destId="{C817C7A9-1B7A-4A0D-A97A-0E0DD4B2F238}" srcOrd="0" destOrd="0" parTransId="{49048CE6-E0BE-4168-A20D-C0A48A949ACE}" sibTransId="{15438E9E-1EFA-4975-8B44-9B68D31682DC}"/>
    <dgm:cxn modelId="{5195892A-30DB-42C4-81D9-4A4AA9A9A15D}" type="presOf" srcId="{664DD87E-30B6-4208-A2B8-FB953EEFFD97}" destId="{020450C6-E8E8-4354-ACD4-7DFA107463C5}" srcOrd="0" destOrd="0" presId="urn:microsoft.com/office/officeart/2005/8/layout/vList5"/>
    <dgm:cxn modelId="{A6914E32-41F9-4039-B45C-13BD2AF323F9}" type="presOf" srcId="{EF72F974-F7D9-4C11-9EA4-3E1237B4617E}" destId="{6637F71F-95FB-4616-BE3A-34B1E66F1D63}" srcOrd="0" destOrd="0" presId="urn:microsoft.com/office/officeart/2005/8/layout/vList5"/>
    <dgm:cxn modelId="{AAC98B34-64CF-4035-A59C-2B7FBF798A37}" srcId="{37903171-CD24-4465-B4FC-BB21F89A9CF8}" destId="{36D70CD1-25C4-4C0E-ADC4-65591625FA3F}" srcOrd="1" destOrd="0" parTransId="{D332A142-03CE-4BCD-9E70-688E037F9478}" sibTransId="{CE051463-D666-4177-98CD-4C226CE672A0}"/>
    <dgm:cxn modelId="{66B4B63B-33BC-4DDB-AD50-C03E83D8D618}" type="presOf" srcId="{969FADF5-74EC-4EF6-B8A6-1CED461F6438}" destId="{3AE81250-0F52-4643-8B99-AFCA631FA157}" srcOrd="0" destOrd="10" presId="urn:microsoft.com/office/officeart/2005/8/layout/vList5"/>
    <dgm:cxn modelId="{0CC66B5D-8814-4CAA-A4E0-D2116971A735}" srcId="{37903171-CD24-4465-B4FC-BB21F89A9CF8}" destId="{969FADF5-74EC-4EF6-B8A6-1CED461F6438}" srcOrd="2" destOrd="0" parTransId="{99F62609-6050-4D22-93F5-3A98D6445439}" sibTransId="{F46353C3-4545-4633-9021-10DAB90F8366}"/>
    <dgm:cxn modelId="{64CD7943-4A5D-45AE-80A6-B568AE8F28E9}" type="presOf" srcId="{A666EE46-A580-485C-8127-00AE0CCF97D6}" destId="{3AE81250-0F52-4643-8B99-AFCA631FA157}" srcOrd="0" destOrd="5" presId="urn:microsoft.com/office/officeart/2005/8/layout/vList5"/>
    <dgm:cxn modelId="{7BE5EB6B-3D3A-4741-B9A7-6B83A65BA64B}" srcId="{EF72F974-F7D9-4C11-9EA4-3E1237B4617E}" destId="{314A81ED-221E-49B3-A420-ACA61903162D}" srcOrd="6" destOrd="0" parTransId="{296A07EC-1673-402D-BCD0-09011C620213}" sibTransId="{128FD897-90D2-4B5A-B4BD-6EFA9708B202}"/>
    <dgm:cxn modelId="{276A0B4D-56ED-4B02-9C2E-AB8AE47CC835}" srcId="{EF72F974-F7D9-4C11-9EA4-3E1237B4617E}" destId="{37903171-CD24-4465-B4FC-BB21F89A9CF8}" srcOrd="7" destOrd="0" parTransId="{B1B5EB07-E5EF-443A-AF3C-D85BED734A09}" sibTransId="{5A2561D0-18B8-4E09-990C-F6C39C58BE09}"/>
    <dgm:cxn modelId="{DD915853-D4F1-4475-B48A-AD229CCA0541}" srcId="{664DD87E-30B6-4208-A2B8-FB953EEFFD97}" destId="{EF72F974-F7D9-4C11-9EA4-3E1237B4617E}" srcOrd="0" destOrd="0" parTransId="{AC1D158C-6447-4F37-88F8-4A5A029B8285}" sibTransId="{A791469F-15A2-4B9E-8681-C0499E8930DE}"/>
    <dgm:cxn modelId="{5D1E8055-4D6C-4658-982E-95BED23B6623}" type="presOf" srcId="{ADCB2C47-7511-411C-BA84-3BC5E5005070}" destId="{3AE81250-0F52-4643-8B99-AFCA631FA157}" srcOrd="0" destOrd="0" presId="urn:microsoft.com/office/officeart/2005/8/layout/vList5"/>
    <dgm:cxn modelId="{67AA2159-147E-4EAB-A91F-892731513A4A}" srcId="{EF72F974-F7D9-4C11-9EA4-3E1237B4617E}" destId="{89966FBF-032B-4042-B2B6-F9BDB4CECD6E}" srcOrd="1" destOrd="0" parTransId="{7B45CA79-6B69-4174-9091-D980A5813D22}" sibTransId="{429D1E66-3516-497A-AC54-A9570D55B938}"/>
    <dgm:cxn modelId="{07D8697A-B80A-4807-A810-536BFA6EC6E2}" srcId="{EF72F974-F7D9-4C11-9EA4-3E1237B4617E}" destId="{85235BFD-8323-4768-AA89-9238BDE6FA76}" srcOrd="4" destOrd="0" parTransId="{220D4A2F-F9B5-4481-983A-3B3173B0109E}" sibTransId="{4B3E5717-2AEB-40F5-8390-413051FD4709}"/>
    <dgm:cxn modelId="{6188747A-8B1C-478D-B75E-E85D59056A17}" type="presOf" srcId="{D7C740AF-5252-4111-95A1-FE7A4A1E1AFB}" destId="{3AE81250-0F52-4643-8B99-AFCA631FA157}" srcOrd="0" destOrd="2" presId="urn:microsoft.com/office/officeart/2005/8/layout/vList5"/>
    <dgm:cxn modelId="{448DBF81-1889-44E7-87F4-75C7F7DEEE4D}" type="presOf" srcId="{89966FBF-032B-4042-B2B6-F9BDB4CECD6E}" destId="{3AE81250-0F52-4643-8B99-AFCA631FA157}" srcOrd="0" destOrd="1" presId="urn:microsoft.com/office/officeart/2005/8/layout/vList5"/>
    <dgm:cxn modelId="{887CB78A-60C3-4B35-8C53-9E4FCC236CFA}" type="presOf" srcId="{F45203BC-BD69-4826-AEDD-6148C75FAD90}" destId="{3AE81250-0F52-4643-8B99-AFCA631FA157}" srcOrd="0" destOrd="3" presId="urn:microsoft.com/office/officeart/2005/8/layout/vList5"/>
    <dgm:cxn modelId="{7E6B1E9D-98D3-4E2B-AA25-9711962C2520}" srcId="{EF72F974-F7D9-4C11-9EA4-3E1237B4617E}" destId="{A666EE46-A580-485C-8127-00AE0CCF97D6}" srcOrd="5" destOrd="0" parTransId="{C56C6734-EDB4-49FA-8E34-CF5893537B6E}" sibTransId="{A9F8B276-70AD-426B-A019-757538E9B193}"/>
    <dgm:cxn modelId="{11C7DEA2-D09C-4045-8244-B8C8850A0568}" type="presOf" srcId="{36D70CD1-25C4-4C0E-ADC4-65591625FA3F}" destId="{3AE81250-0F52-4643-8B99-AFCA631FA157}" srcOrd="0" destOrd="9" presId="urn:microsoft.com/office/officeart/2005/8/layout/vList5"/>
    <dgm:cxn modelId="{A66FADA4-CE8C-455B-BA2E-A55D6008026F}" type="presOf" srcId="{85235BFD-8323-4768-AA89-9238BDE6FA76}" destId="{3AE81250-0F52-4643-8B99-AFCA631FA157}" srcOrd="0" destOrd="4" presId="urn:microsoft.com/office/officeart/2005/8/layout/vList5"/>
    <dgm:cxn modelId="{90D210A8-7405-40E1-B75C-9FDE952C9D4A}" type="presOf" srcId="{314A81ED-221E-49B3-A420-ACA61903162D}" destId="{3AE81250-0F52-4643-8B99-AFCA631FA157}" srcOrd="0" destOrd="6" presId="urn:microsoft.com/office/officeart/2005/8/layout/vList5"/>
    <dgm:cxn modelId="{0C87B1B7-FB60-4F60-9AEF-5CF3AE5026CF}" srcId="{EF72F974-F7D9-4C11-9EA4-3E1237B4617E}" destId="{ADCB2C47-7511-411C-BA84-3BC5E5005070}" srcOrd="0" destOrd="0" parTransId="{416598A4-C113-4406-93BE-46984A8EE6F2}" sibTransId="{93E0C546-CCCD-4CAA-8C3E-063380D59371}"/>
    <dgm:cxn modelId="{8F90C0CC-242A-4D7E-A383-1C47119628C0}" type="presOf" srcId="{C817C7A9-1B7A-4A0D-A97A-0E0DD4B2F238}" destId="{3AE81250-0F52-4643-8B99-AFCA631FA157}" srcOrd="0" destOrd="8" presId="urn:microsoft.com/office/officeart/2005/8/layout/vList5"/>
    <dgm:cxn modelId="{A88576E1-6166-4FC2-8A4D-2697B94528D3}" srcId="{EF72F974-F7D9-4C11-9EA4-3E1237B4617E}" destId="{F45203BC-BD69-4826-AEDD-6148C75FAD90}" srcOrd="3" destOrd="0" parTransId="{3C808C43-D2A9-469E-AB24-A1F72ACA8DA2}" sibTransId="{99EDB940-4C3E-49D4-8595-194C6CB4743C}"/>
    <dgm:cxn modelId="{880C29F0-EFDB-4190-8E0A-6992AD4EC2AB}" type="presOf" srcId="{37903171-CD24-4465-B4FC-BB21F89A9CF8}" destId="{3AE81250-0F52-4643-8B99-AFCA631FA157}" srcOrd="0" destOrd="7" presId="urn:microsoft.com/office/officeart/2005/8/layout/vList5"/>
    <dgm:cxn modelId="{43CA13B3-2564-4161-B35D-FD01374D0189}" type="presParOf" srcId="{020450C6-E8E8-4354-ACD4-7DFA107463C5}" destId="{AE528F2C-D5D4-4825-8792-41685B343A87}" srcOrd="0" destOrd="0" presId="urn:microsoft.com/office/officeart/2005/8/layout/vList5"/>
    <dgm:cxn modelId="{5AF75BDF-0F97-493C-A18E-3A37A382AD02}" type="presParOf" srcId="{AE528F2C-D5D4-4825-8792-41685B343A87}" destId="{6637F71F-95FB-4616-BE3A-34B1E66F1D63}" srcOrd="0" destOrd="0" presId="urn:microsoft.com/office/officeart/2005/8/layout/vList5"/>
    <dgm:cxn modelId="{7DBFC0FE-D676-4796-8E2C-AC858AC35E33}" type="presParOf" srcId="{AE528F2C-D5D4-4825-8792-41685B343A87}" destId="{3AE81250-0F52-4643-8B99-AFCA631FA1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C1209C-A28E-4E7C-94CA-374811B3137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D594FC55-AB00-4D61-B7E9-72317A28F043}">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New York State (NYS) Consolidated Laws, Education Law </a:t>
          </a:r>
        </a:p>
        <a:p>
          <a:r>
            <a:rPr lang="en-US" b="1" i="0" baseline="0" dirty="0">
              <a:solidFill>
                <a:schemeClr val="tx1"/>
              </a:solidFill>
            </a:rPr>
            <a:t>Student’s Bill of Rights </a:t>
          </a:r>
          <a:endParaRPr lang="en-US" baseline="0" dirty="0">
            <a:solidFill>
              <a:schemeClr val="tx1"/>
            </a:solidFill>
          </a:endParaRPr>
        </a:p>
      </dgm:t>
    </dgm:pt>
    <dgm:pt modelId="{9A4B6527-982C-44D2-A4C1-013D439FE17A}" type="parTrans" cxnId="{BBC00340-CD47-4EE4-B9A5-5739F2365CE6}">
      <dgm:prSet/>
      <dgm:spPr/>
      <dgm:t>
        <a:bodyPr/>
        <a:lstStyle/>
        <a:p>
          <a:endParaRPr lang="en-US"/>
        </a:p>
      </dgm:t>
    </dgm:pt>
    <dgm:pt modelId="{DB2AF12B-E63C-45C1-8FCD-E039A6749D4A}" type="sibTrans" cxnId="{BBC00340-CD47-4EE4-B9A5-5739F2365CE6}">
      <dgm:prSet/>
      <dgm:spPr/>
      <dgm:t>
        <a:bodyPr/>
        <a:lstStyle/>
        <a:p>
          <a:endParaRPr lang="en-US"/>
        </a:p>
      </dgm:t>
    </dgm:pt>
    <dgm:pt modelId="{65345CD6-C4DD-44A6-8785-D3BD861AF56F}">
      <dgm:prSet custT="1"/>
      <dgm:spPr/>
      <dgm:t>
        <a:bodyPr/>
        <a:lstStyle/>
        <a:p>
          <a:pPr algn="l"/>
          <a:r>
            <a:rPr lang="en-US" sz="4400" b="1" i="1" baseline="0" dirty="0">
              <a:latin typeface="Arial" panose="020B0604020202020204" pitchFamily="34" charset="0"/>
              <a:cs typeface="Arial" panose="020B0604020202020204" pitchFamily="34" charset="0"/>
            </a:rPr>
            <a:t>All students have the right to:</a:t>
          </a:r>
          <a:endParaRPr lang="en-US" sz="4400" dirty="0">
            <a:latin typeface="Arial" panose="020B0604020202020204" pitchFamily="34" charset="0"/>
            <a:cs typeface="Arial" panose="020B0604020202020204" pitchFamily="34" charset="0"/>
          </a:endParaRPr>
        </a:p>
      </dgm:t>
    </dgm:pt>
    <dgm:pt modelId="{F7280405-CFA8-4371-AB5A-A31B5C8BFDB9}" type="parTrans" cxnId="{F55F1FBB-C28D-47E9-8D51-88812EC4441E}">
      <dgm:prSet/>
      <dgm:spPr/>
      <dgm:t>
        <a:bodyPr/>
        <a:lstStyle/>
        <a:p>
          <a:endParaRPr lang="en-US"/>
        </a:p>
      </dgm:t>
    </dgm:pt>
    <dgm:pt modelId="{255E6BFA-ADAC-4A3F-9FC8-BEE42339A40E}" type="sibTrans" cxnId="{F55F1FBB-C28D-47E9-8D51-88812EC4441E}">
      <dgm:prSet/>
      <dgm:spPr/>
      <dgm:t>
        <a:bodyPr/>
        <a:lstStyle/>
        <a:p>
          <a:endParaRPr lang="en-US"/>
        </a:p>
      </dgm:t>
    </dgm:pt>
    <dgm:pt modelId="{3F51D7EC-87E5-4E8B-B86D-EE5D1F122F6F}">
      <dgm:prSet/>
      <dgm:spPr/>
      <dgm:t>
        <a:bodyPr/>
        <a:lstStyle/>
        <a:p>
          <a:pPr algn="l"/>
          <a:r>
            <a:rPr lang="en-US" sz="2400" b="0" i="0" baseline="0" dirty="0">
              <a:latin typeface="Arial" panose="020B0604020202020204" pitchFamily="34" charset="0"/>
              <a:cs typeface="Arial" panose="020B0604020202020204" pitchFamily="34" charset="0"/>
            </a:rPr>
            <a:t>Make a report to local law enforcement and/or state police;</a:t>
          </a:r>
          <a:endParaRPr lang="en-US" sz="2400" b="0" dirty="0">
            <a:latin typeface="Arial" panose="020B0604020202020204" pitchFamily="34" charset="0"/>
            <a:cs typeface="Arial" panose="020B0604020202020204" pitchFamily="34" charset="0"/>
          </a:endParaRPr>
        </a:p>
      </dgm:t>
    </dgm:pt>
    <dgm:pt modelId="{3D867CC4-2AF3-423F-9628-6357C76A4EBE}" type="parTrans" cxnId="{4352EDAA-5B52-48D7-9E4B-470602DAE7DC}">
      <dgm:prSet/>
      <dgm:spPr/>
      <dgm:t>
        <a:bodyPr/>
        <a:lstStyle/>
        <a:p>
          <a:endParaRPr lang="en-US"/>
        </a:p>
      </dgm:t>
    </dgm:pt>
    <dgm:pt modelId="{4B59EDF1-CD98-435C-B960-15FBB675321A}" type="sibTrans" cxnId="{4352EDAA-5B52-48D7-9E4B-470602DAE7DC}">
      <dgm:prSet/>
      <dgm:spPr/>
      <dgm:t>
        <a:bodyPr/>
        <a:lstStyle/>
        <a:p>
          <a:endParaRPr lang="en-US"/>
        </a:p>
      </dgm:t>
    </dgm:pt>
    <dgm:pt modelId="{F7A48EC0-9AA7-4874-8F41-B9CB7DCE3ABC}">
      <dgm:prSet/>
      <dgm:spPr/>
      <dgm:t>
        <a:bodyPr/>
        <a:lstStyle/>
        <a:p>
          <a:pPr algn="l"/>
          <a:r>
            <a:rPr lang="en-US" sz="2400" b="0" i="0" baseline="0" dirty="0">
              <a:latin typeface="Arial" panose="020B0604020202020204" pitchFamily="34" charset="0"/>
              <a:cs typeface="Arial" panose="020B0604020202020204" pitchFamily="34" charset="0"/>
            </a:rPr>
            <a:t>Have disclosures of domestic violence, dating violence, stalking, and sexual assault treated seriously;</a:t>
          </a:r>
          <a:endParaRPr lang="en-US" sz="2400" b="0" dirty="0">
            <a:latin typeface="Arial" panose="020B0604020202020204" pitchFamily="34" charset="0"/>
            <a:cs typeface="Arial" panose="020B0604020202020204" pitchFamily="34" charset="0"/>
          </a:endParaRPr>
        </a:p>
      </dgm:t>
    </dgm:pt>
    <dgm:pt modelId="{79B6908F-FB3D-469A-B7B0-FB569EB901C9}" type="parTrans" cxnId="{AC2F0946-E041-44CC-B7D5-02382D3106E6}">
      <dgm:prSet/>
      <dgm:spPr/>
      <dgm:t>
        <a:bodyPr/>
        <a:lstStyle/>
        <a:p>
          <a:endParaRPr lang="en-US"/>
        </a:p>
      </dgm:t>
    </dgm:pt>
    <dgm:pt modelId="{99A974B9-AED8-46BF-86A3-A195B3E9EF8B}" type="sibTrans" cxnId="{AC2F0946-E041-44CC-B7D5-02382D3106E6}">
      <dgm:prSet/>
      <dgm:spPr/>
      <dgm:t>
        <a:bodyPr/>
        <a:lstStyle/>
        <a:p>
          <a:endParaRPr lang="en-US"/>
        </a:p>
      </dgm:t>
    </dgm:pt>
    <dgm:pt modelId="{C2B40F50-6B76-43DD-B57B-EB872F8CD810}">
      <dgm:prSet/>
      <dgm:spPr/>
      <dgm:t>
        <a:bodyPr/>
        <a:lstStyle/>
        <a:p>
          <a:pPr algn="l"/>
          <a:r>
            <a:rPr lang="en-US" sz="2400" b="0" i="0" baseline="0" dirty="0">
              <a:latin typeface="Arial" panose="020B0604020202020204" pitchFamily="34" charset="0"/>
              <a:cs typeface="Arial" panose="020B0604020202020204" pitchFamily="34" charset="0"/>
            </a:rPr>
            <a:t>Make decisions about whether or not to disclose a crime or violation and participate in a judicial or conduct process and/or criminal justice process free from pressure by the institution;</a:t>
          </a:r>
          <a:endParaRPr lang="en-US" sz="2400" b="0" dirty="0">
            <a:latin typeface="Arial" panose="020B0604020202020204" pitchFamily="34" charset="0"/>
            <a:cs typeface="Arial" panose="020B0604020202020204" pitchFamily="34" charset="0"/>
          </a:endParaRPr>
        </a:p>
      </dgm:t>
    </dgm:pt>
    <dgm:pt modelId="{DEFBE3EF-4BD0-4985-9AF3-EFD228AF505C}" type="parTrans" cxnId="{C88472B4-4070-4236-B622-732DF6181C5D}">
      <dgm:prSet/>
      <dgm:spPr/>
      <dgm:t>
        <a:bodyPr/>
        <a:lstStyle/>
        <a:p>
          <a:endParaRPr lang="en-US"/>
        </a:p>
      </dgm:t>
    </dgm:pt>
    <dgm:pt modelId="{05F7F2D8-3566-4AC5-8606-C445AD34E06D}" type="sibTrans" cxnId="{C88472B4-4070-4236-B622-732DF6181C5D}">
      <dgm:prSet/>
      <dgm:spPr/>
      <dgm:t>
        <a:bodyPr/>
        <a:lstStyle/>
        <a:p>
          <a:endParaRPr lang="en-US"/>
        </a:p>
      </dgm:t>
    </dgm:pt>
    <dgm:pt modelId="{3C0D7900-F768-41DC-A267-8449C5D7477D}">
      <dgm:prSet/>
      <dgm:spPr/>
      <dgm:t>
        <a:bodyPr/>
        <a:lstStyle/>
        <a:p>
          <a:pPr algn="l"/>
          <a:r>
            <a:rPr lang="en-US" sz="2400" b="0" i="0" baseline="0" dirty="0">
              <a:latin typeface="Arial" panose="020B0604020202020204" pitchFamily="34" charset="0"/>
              <a:cs typeface="Arial" panose="020B0604020202020204" pitchFamily="34" charset="0"/>
            </a:rPr>
            <a:t>Participate in a process that is fair, impartial, and provides adequate notice and a meaningful opportunity to be heard;</a:t>
          </a:r>
          <a:endParaRPr lang="en-US" sz="2400" b="0" dirty="0">
            <a:latin typeface="Arial" panose="020B0604020202020204" pitchFamily="34" charset="0"/>
            <a:cs typeface="Arial" panose="020B0604020202020204" pitchFamily="34" charset="0"/>
          </a:endParaRPr>
        </a:p>
      </dgm:t>
    </dgm:pt>
    <dgm:pt modelId="{FBF015BD-477A-4CC2-9440-BAAC8C94AC91}" type="parTrans" cxnId="{419009C0-7E51-4E73-80E6-2BC90D827CA9}">
      <dgm:prSet/>
      <dgm:spPr/>
      <dgm:t>
        <a:bodyPr/>
        <a:lstStyle/>
        <a:p>
          <a:endParaRPr lang="en-US"/>
        </a:p>
      </dgm:t>
    </dgm:pt>
    <dgm:pt modelId="{F696CA0F-D4E7-4BC9-8EE2-336DD224F091}" type="sibTrans" cxnId="{419009C0-7E51-4E73-80E6-2BC90D827CA9}">
      <dgm:prSet/>
      <dgm:spPr/>
      <dgm:t>
        <a:bodyPr/>
        <a:lstStyle/>
        <a:p>
          <a:endParaRPr lang="en-US"/>
        </a:p>
      </dgm:t>
    </dgm:pt>
    <dgm:pt modelId="{192937DE-7B94-420D-8D64-AB10DBCDC750}">
      <dgm:prSet/>
      <dgm:spPr/>
      <dgm:t>
        <a:bodyPr/>
        <a:lstStyle/>
        <a:p>
          <a:pPr algn="l"/>
          <a:r>
            <a:rPr lang="en-US" sz="2400" b="0" i="0" baseline="0" dirty="0">
              <a:latin typeface="Arial" panose="020B0604020202020204" pitchFamily="34" charset="0"/>
              <a:cs typeface="Arial" panose="020B0604020202020204" pitchFamily="34" charset="0"/>
            </a:rPr>
            <a:t>Be treated with dignity and to receive from the institution courteous, fair, and respectful health care and counseling services, where available;</a:t>
          </a:r>
          <a:endParaRPr lang="en-US" sz="2400" b="0" dirty="0">
            <a:latin typeface="Arial" panose="020B0604020202020204" pitchFamily="34" charset="0"/>
            <a:cs typeface="Arial" panose="020B0604020202020204" pitchFamily="34" charset="0"/>
          </a:endParaRPr>
        </a:p>
      </dgm:t>
    </dgm:pt>
    <dgm:pt modelId="{2BBADEA8-0D32-412A-BE48-ED380F498CB2}" type="parTrans" cxnId="{D91E793D-C361-4833-88B7-AC7689FE6954}">
      <dgm:prSet/>
      <dgm:spPr/>
      <dgm:t>
        <a:bodyPr/>
        <a:lstStyle/>
        <a:p>
          <a:endParaRPr lang="en-US"/>
        </a:p>
      </dgm:t>
    </dgm:pt>
    <dgm:pt modelId="{C8736B66-0F5F-4A07-887D-5C2E6A6932B8}" type="sibTrans" cxnId="{D91E793D-C361-4833-88B7-AC7689FE6954}">
      <dgm:prSet/>
      <dgm:spPr/>
      <dgm:t>
        <a:bodyPr/>
        <a:lstStyle/>
        <a:p>
          <a:endParaRPr lang="en-US"/>
        </a:p>
      </dgm:t>
    </dgm:pt>
    <dgm:pt modelId="{7592A643-BFD8-4327-AB52-BD7131DD5910}">
      <dgm:prSet/>
      <dgm:spPr/>
      <dgm:t>
        <a:bodyPr/>
        <a:lstStyle/>
        <a:p>
          <a:pPr algn="l"/>
          <a:r>
            <a:rPr lang="en-US" sz="2400" b="0" i="0" baseline="0" dirty="0">
              <a:latin typeface="Arial" panose="020B0604020202020204" pitchFamily="34" charset="0"/>
              <a:cs typeface="Arial" panose="020B0604020202020204" pitchFamily="34" charset="0"/>
            </a:rPr>
            <a:t>Be free form any suggestion that the reporting individual is at fault when these crimes and violations are committed, or should have acted in a different manner to avoid such crimes or violations;</a:t>
          </a:r>
          <a:endParaRPr lang="en-US" sz="2400" b="0" dirty="0">
            <a:latin typeface="Arial" panose="020B0604020202020204" pitchFamily="34" charset="0"/>
            <a:cs typeface="Arial" panose="020B0604020202020204" pitchFamily="34" charset="0"/>
          </a:endParaRPr>
        </a:p>
      </dgm:t>
    </dgm:pt>
    <dgm:pt modelId="{9E096D37-03C7-4446-8464-74DF86ACFB53}" type="parTrans" cxnId="{479A8D38-A67D-4CE5-8F7B-6ABD948FAAB9}">
      <dgm:prSet/>
      <dgm:spPr/>
      <dgm:t>
        <a:bodyPr/>
        <a:lstStyle/>
        <a:p>
          <a:endParaRPr lang="en-US"/>
        </a:p>
      </dgm:t>
    </dgm:pt>
    <dgm:pt modelId="{259CAC45-F259-479B-B1B6-746C1CC8C959}" type="sibTrans" cxnId="{479A8D38-A67D-4CE5-8F7B-6ABD948FAAB9}">
      <dgm:prSet/>
      <dgm:spPr/>
      <dgm:t>
        <a:bodyPr/>
        <a:lstStyle/>
        <a:p>
          <a:endParaRPr lang="en-US"/>
        </a:p>
      </dgm:t>
    </dgm:pt>
    <dgm:pt modelId="{7F48C7C8-3D90-4290-BD8A-E7A5E4828E77}">
      <dgm:prSet/>
      <dgm:spPr/>
      <dgm:t>
        <a:bodyPr/>
        <a:lstStyle/>
        <a:p>
          <a:pPr algn="l"/>
          <a:r>
            <a:rPr lang="en-US" sz="2400" b="0" i="0" baseline="0" dirty="0">
              <a:latin typeface="Arial" panose="020B0604020202020204" pitchFamily="34" charset="0"/>
              <a:cs typeface="Arial" panose="020B0604020202020204" pitchFamily="34" charset="0"/>
            </a:rPr>
            <a:t>Describe the incident to as few institution representatives as practicable and not be required to unnecessarily repeat a description of the incident;</a:t>
          </a:r>
          <a:endParaRPr lang="en-US" sz="2400" b="0" dirty="0">
            <a:latin typeface="Arial" panose="020B0604020202020204" pitchFamily="34" charset="0"/>
            <a:cs typeface="Arial" panose="020B0604020202020204" pitchFamily="34" charset="0"/>
          </a:endParaRPr>
        </a:p>
      </dgm:t>
    </dgm:pt>
    <dgm:pt modelId="{FD1E8BBD-9657-4104-83AC-F758D2D951D5}" type="parTrans" cxnId="{E48B86FE-DF21-41EA-9CE1-BB725C330290}">
      <dgm:prSet/>
      <dgm:spPr/>
      <dgm:t>
        <a:bodyPr/>
        <a:lstStyle/>
        <a:p>
          <a:endParaRPr lang="en-US"/>
        </a:p>
      </dgm:t>
    </dgm:pt>
    <dgm:pt modelId="{39DAAF34-EEDE-4246-8F46-1C2103C2664A}" type="sibTrans" cxnId="{E48B86FE-DF21-41EA-9CE1-BB725C330290}">
      <dgm:prSet/>
      <dgm:spPr/>
      <dgm:t>
        <a:bodyPr/>
        <a:lstStyle/>
        <a:p>
          <a:endParaRPr lang="en-US"/>
        </a:p>
      </dgm:t>
    </dgm:pt>
    <dgm:pt modelId="{F8C98007-DAC3-4EB6-BE7B-D858487053F2}">
      <dgm:prSet/>
      <dgm:spPr/>
      <dgm:t>
        <a:bodyPr/>
        <a:lstStyle/>
        <a:p>
          <a:pPr algn="l"/>
          <a:r>
            <a:rPr lang="en-US" sz="2400" b="0" i="0" baseline="0" dirty="0">
              <a:latin typeface="Arial" panose="020B0604020202020204" pitchFamily="34" charset="0"/>
              <a:cs typeface="Arial" panose="020B0604020202020204" pitchFamily="34" charset="0"/>
            </a:rPr>
            <a:t>Be protected from retaliation by the institution, any student, the accused and/or the respondent, and/or their friends, family and acquaintances within the jurisdiction of the institution;</a:t>
          </a:r>
          <a:endParaRPr lang="en-US" sz="2400" b="0" dirty="0">
            <a:latin typeface="Arial" panose="020B0604020202020204" pitchFamily="34" charset="0"/>
            <a:cs typeface="Arial" panose="020B0604020202020204" pitchFamily="34" charset="0"/>
          </a:endParaRPr>
        </a:p>
      </dgm:t>
    </dgm:pt>
    <dgm:pt modelId="{6BB3740A-C216-4D80-8595-9A8C5A1CFFD4}" type="parTrans" cxnId="{6DBD8D38-2B62-4B7B-8889-17C845809328}">
      <dgm:prSet/>
      <dgm:spPr/>
      <dgm:t>
        <a:bodyPr/>
        <a:lstStyle/>
        <a:p>
          <a:endParaRPr lang="en-US"/>
        </a:p>
      </dgm:t>
    </dgm:pt>
    <dgm:pt modelId="{040C2434-5FAC-43ED-941A-AB06663EC1D9}" type="sibTrans" cxnId="{6DBD8D38-2B62-4B7B-8889-17C845809328}">
      <dgm:prSet/>
      <dgm:spPr/>
      <dgm:t>
        <a:bodyPr/>
        <a:lstStyle/>
        <a:p>
          <a:endParaRPr lang="en-US"/>
        </a:p>
      </dgm:t>
    </dgm:pt>
    <dgm:pt modelId="{EEAEEB75-597F-4CDD-92DF-F65DF511E938}">
      <dgm:prSet/>
      <dgm:spPr/>
      <dgm:t>
        <a:bodyPr/>
        <a:lstStyle/>
        <a:p>
          <a:pPr algn="l"/>
          <a:r>
            <a:rPr lang="en-US" sz="2400" b="0" i="0" baseline="0" dirty="0">
              <a:latin typeface="Arial" panose="020B0604020202020204" pitchFamily="34" charset="0"/>
              <a:cs typeface="Arial" panose="020B0604020202020204" pitchFamily="34" charset="0"/>
            </a:rPr>
            <a:t>Access to at least one level of appeal of a determination;</a:t>
          </a:r>
          <a:endParaRPr lang="en-US" sz="2400" b="0" dirty="0">
            <a:latin typeface="Arial" panose="020B0604020202020204" pitchFamily="34" charset="0"/>
            <a:cs typeface="Arial" panose="020B0604020202020204" pitchFamily="34" charset="0"/>
          </a:endParaRPr>
        </a:p>
      </dgm:t>
    </dgm:pt>
    <dgm:pt modelId="{834219DA-753B-462E-A122-98B00159B97D}" type="parTrans" cxnId="{E6EDD10D-2B28-4EDC-B77E-4E86BCD0AC18}">
      <dgm:prSet/>
      <dgm:spPr/>
      <dgm:t>
        <a:bodyPr/>
        <a:lstStyle/>
        <a:p>
          <a:endParaRPr lang="en-US"/>
        </a:p>
      </dgm:t>
    </dgm:pt>
    <dgm:pt modelId="{DC3DEEAE-4399-4D11-B418-A5D77FEE2D89}" type="sibTrans" cxnId="{E6EDD10D-2B28-4EDC-B77E-4E86BCD0AC18}">
      <dgm:prSet/>
      <dgm:spPr/>
      <dgm:t>
        <a:bodyPr/>
        <a:lstStyle/>
        <a:p>
          <a:endParaRPr lang="en-US"/>
        </a:p>
      </dgm:t>
    </dgm:pt>
    <dgm:pt modelId="{B5B1FC02-2CD2-48C2-BB64-3A907D52B70E}">
      <dgm:prSet/>
      <dgm:spPr/>
      <dgm:t>
        <a:bodyPr/>
        <a:lstStyle/>
        <a:p>
          <a:pPr algn="l"/>
          <a:r>
            <a:rPr lang="en-US" sz="2400" b="0" i="0" baseline="0" dirty="0">
              <a:latin typeface="Arial" panose="020B0604020202020204" pitchFamily="34" charset="0"/>
              <a:cs typeface="Arial" panose="020B0604020202020204" pitchFamily="34" charset="0"/>
            </a:rPr>
            <a:t>Be accompanied by an advisor of choice who may assist and advise a complainant, reporting individual, accused, or respondent throughout the judicial or conduct process including during all meetings and hearings related to such process; and</a:t>
          </a:r>
          <a:endParaRPr lang="en-US" sz="2400" b="0" dirty="0">
            <a:latin typeface="Arial" panose="020B0604020202020204" pitchFamily="34" charset="0"/>
            <a:cs typeface="Arial" panose="020B0604020202020204" pitchFamily="34" charset="0"/>
          </a:endParaRPr>
        </a:p>
      </dgm:t>
    </dgm:pt>
    <dgm:pt modelId="{BB807640-5EAA-4564-838F-FEF5EB797619}" type="parTrans" cxnId="{68BF39AC-EA52-4B02-BCEE-2519781FFA17}">
      <dgm:prSet/>
      <dgm:spPr/>
      <dgm:t>
        <a:bodyPr/>
        <a:lstStyle/>
        <a:p>
          <a:endParaRPr lang="en-US"/>
        </a:p>
      </dgm:t>
    </dgm:pt>
    <dgm:pt modelId="{7524927C-C7AA-428A-8464-C16CB94AA0BB}" type="sibTrans" cxnId="{68BF39AC-EA52-4B02-BCEE-2519781FFA17}">
      <dgm:prSet/>
      <dgm:spPr/>
      <dgm:t>
        <a:bodyPr/>
        <a:lstStyle/>
        <a:p>
          <a:endParaRPr lang="en-US"/>
        </a:p>
      </dgm:t>
    </dgm:pt>
    <dgm:pt modelId="{EA190D34-0144-4739-AAA9-28965793BF9B}">
      <dgm:prSet/>
      <dgm:spPr/>
      <dgm:t>
        <a:bodyPr/>
        <a:lstStyle/>
        <a:p>
          <a:pPr algn="l"/>
          <a:r>
            <a:rPr lang="en-US" sz="2400" b="0" i="0" baseline="0" dirty="0">
              <a:latin typeface="Arial" panose="020B0604020202020204" pitchFamily="34" charset="0"/>
              <a:cs typeface="Arial" panose="020B0604020202020204" pitchFamily="34" charset="0"/>
            </a:rPr>
            <a:t>Exercise civil rights and practice of religion without interference by the investigation, criminal justice, or judicial or conduct process of the institution. </a:t>
          </a:r>
          <a:endParaRPr lang="en-US" sz="2400" b="0" dirty="0">
            <a:latin typeface="Arial" panose="020B0604020202020204" pitchFamily="34" charset="0"/>
            <a:cs typeface="Arial" panose="020B0604020202020204" pitchFamily="34" charset="0"/>
          </a:endParaRPr>
        </a:p>
      </dgm:t>
    </dgm:pt>
    <dgm:pt modelId="{BC600B4E-8E70-4E6A-911E-E62E7C36A959}" type="parTrans" cxnId="{9A49827B-C1E1-43CE-B196-64507FBC50B0}">
      <dgm:prSet/>
      <dgm:spPr/>
      <dgm:t>
        <a:bodyPr/>
        <a:lstStyle/>
        <a:p>
          <a:endParaRPr lang="en-US"/>
        </a:p>
      </dgm:t>
    </dgm:pt>
    <dgm:pt modelId="{126C1653-5BDD-444D-ABA8-670799B2BF70}" type="sibTrans" cxnId="{9A49827B-C1E1-43CE-B196-64507FBC50B0}">
      <dgm:prSet/>
      <dgm:spPr/>
      <dgm:t>
        <a:bodyPr/>
        <a:lstStyle/>
        <a:p>
          <a:endParaRPr lang="en-US"/>
        </a:p>
      </dgm:t>
    </dgm:pt>
    <dgm:pt modelId="{D4BE9AF5-84B4-42DF-B6AF-59704697FF9B}">
      <dgm:prSet/>
      <dgm:spPr/>
      <dgm:t>
        <a:bodyPr/>
        <a:lstStyle/>
        <a:p>
          <a:pPr algn="l"/>
          <a:endParaRPr lang="en-US" sz="2400" b="0" dirty="0">
            <a:latin typeface="Arial" panose="020B0604020202020204" pitchFamily="34" charset="0"/>
            <a:cs typeface="Arial" panose="020B0604020202020204" pitchFamily="34" charset="0"/>
          </a:endParaRPr>
        </a:p>
      </dgm:t>
    </dgm:pt>
    <dgm:pt modelId="{323F8274-A80D-481E-A098-D4D233DCB8E2}" type="parTrans" cxnId="{BDB97D65-800A-4E4D-9B01-4FEA21B3E858}">
      <dgm:prSet/>
      <dgm:spPr/>
      <dgm:t>
        <a:bodyPr/>
        <a:lstStyle/>
        <a:p>
          <a:endParaRPr lang="en-US"/>
        </a:p>
      </dgm:t>
    </dgm:pt>
    <dgm:pt modelId="{22174D28-AD98-4104-A426-CCB0B2E89548}" type="sibTrans" cxnId="{BDB97D65-800A-4E4D-9B01-4FEA21B3E858}">
      <dgm:prSet/>
      <dgm:spPr/>
      <dgm:t>
        <a:bodyPr/>
        <a:lstStyle/>
        <a:p>
          <a:endParaRPr lang="en-US"/>
        </a:p>
      </dgm:t>
    </dgm:pt>
    <dgm:pt modelId="{0BCFD614-98FB-451C-9A71-5F6093E2B7E9}">
      <dgm:prSet/>
      <dgm:spPr/>
      <dgm:t>
        <a:bodyPr/>
        <a:lstStyle/>
        <a:p>
          <a:pPr algn="l"/>
          <a:endParaRPr lang="en-US" sz="2400" b="0" dirty="0">
            <a:latin typeface="Arial" panose="020B0604020202020204" pitchFamily="34" charset="0"/>
            <a:cs typeface="Arial" panose="020B0604020202020204" pitchFamily="34" charset="0"/>
          </a:endParaRPr>
        </a:p>
      </dgm:t>
    </dgm:pt>
    <dgm:pt modelId="{4FCDD2FC-1D80-4C03-931B-09D9DBB16271}" type="parTrans" cxnId="{03FDA473-D247-43F0-AD3D-F4A542762859}">
      <dgm:prSet/>
      <dgm:spPr/>
      <dgm:t>
        <a:bodyPr/>
        <a:lstStyle/>
        <a:p>
          <a:endParaRPr lang="en-US"/>
        </a:p>
      </dgm:t>
    </dgm:pt>
    <dgm:pt modelId="{ED49B746-67A8-49B4-8800-A459C0406E3B}" type="sibTrans" cxnId="{03FDA473-D247-43F0-AD3D-F4A542762859}">
      <dgm:prSet/>
      <dgm:spPr/>
      <dgm:t>
        <a:bodyPr/>
        <a:lstStyle/>
        <a:p>
          <a:endParaRPr lang="en-US"/>
        </a:p>
      </dgm:t>
    </dgm:pt>
    <dgm:pt modelId="{7DB9FDE1-2383-486D-BE1D-A830C767732D}">
      <dgm:prSet/>
      <dgm:spPr/>
      <dgm:t>
        <a:bodyPr/>
        <a:lstStyle/>
        <a:p>
          <a:pPr algn="l"/>
          <a:endParaRPr lang="en-US" sz="2400" b="0" dirty="0">
            <a:latin typeface="Arial" panose="020B0604020202020204" pitchFamily="34" charset="0"/>
            <a:cs typeface="Arial" panose="020B0604020202020204" pitchFamily="34" charset="0"/>
          </a:endParaRPr>
        </a:p>
      </dgm:t>
    </dgm:pt>
    <dgm:pt modelId="{46C749C5-332B-4996-934B-8786A62CB882}" type="parTrans" cxnId="{99CEF980-60C6-4643-8432-4A616A335308}">
      <dgm:prSet/>
      <dgm:spPr/>
      <dgm:t>
        <a:bodyPr/>
        <a:lstStyle/>
        <a:p>
          <a:endParaRPr lang="en-US"/>
        </a:p>
      </dgm:t>
    </dgm:pt>
    <dgm:pt modelId="{72C3B19B-46A8-40B1-9AF2-A9431122B2BB}" type="sibTrans" cxnId="{99CEF980-60C6-4643-8432-4A616A335308}">
      <dgm:prSet/>
      <dgm:spPr/>
      <dgm:t>
        <a:bodyPr/>
        <a:lstStyle/>
        <a:p>
          <a:endParaRPr lang="en-US"/>
        </a:p>
      </dgm:t>
    </dgm:pt>
    <dgm:pt modelId="{86A853F0-FB9B-4A04-BFB5-38449B482B52}">
      <dgm:prSet/>
      <dgm:spPr/>
      <dgm:t>
        <a:bodyPr/>
        <a:lstStyle/>
        <a:p>
          <a:pPr algn="l"/>
          <a:endParaRPr lang="en-US" sz="2400" b="0" dirty="0">
            <a:latin typeface="Arial" panose="020B0604020202020204" pitchFamily="34" charset="0"/>
            <a:cs typeface="Arial" panose="020B0604020202020204" pitchFamily="34" charset="0"/>
          </a:endParaRPr>
        </a:p>
      </dgm:t>
    </dgm:pt>
    <dgm:pt modelId="{4D5B9550-215A-41A3-A739-985E089F1BD4}" type="parTrans" cxnId="{8B2042CE-EF86-4A79-99CE-914375C98F89}">
      <dgm:prSet/>
      <dgm:spPr/>
      <dgm:t>
        <a:bodyPr/>
        <a:lstStyle/>
        <a:p>
          <a:endParaRPr lang="en-US"/>
        </a:p>
      </dgm:t>
    </dgm:pt>
    <dgm:pt modelId="{12E988F6-1900-4878-A0AD-F58DA6FD2776}" type="sibTrans" cxnId="{8B2042CE-EF86-4A79-99CE-914375C98F89}">
      <dgm:prSet/>
      <dgm:spPr/>
      <dgm:t>
        <a:bodyPr/>
        <a:lstStyle/>
        <a:p>
          <a:endParaRPr lang="en-US"/>
        </a:p>
      </dgm:t>
    </dgm:pt>
    <dgm:pt modelId="{F82687DF-1449-4715-BDCB-FC9A420893D8}">
      <dgm:prSet/>
      <dgm:spPr/>
      <dgm:t>
        <a:bodyPr/>
        <a:lstStyle/>
        <a:p>
          <a:pPr algn="l"/>
          <a:endParaRPr lang="en-US" sz="2400" b="0" dirty="0">
            <a:latin typeface="Arial" panose="020B0604020202020204" pitchFamily="34" charset="0"/>
            <a:cs typeface="Arial" panose="020B0604020202020204" pitchFamily="34" charset="0"/>
          </a:endParaRPr>
        </a:p>
      </dgm:t>
    </dgm:pt>
    <dgm:pt modelId="{46F9483F-6E89-4615-8D22-57520F5E93CD}" type="parTrans" cxnId="{FB5006DC-466E-4FDF-AD9D-764846FF74DB}">
      <dgm:prSet/>
      <dgm:spPr/>
      <dgm:t>
        <a:bodyPr/>
        <a:lstStyle/>
        <a:p>
          <a:endParaRPr lang="en-US"/>
        </a:p>
      </dgm:t>
    </dgm:pt>
    <dgm:pt modelId="{40C1DFA6-0908-4870-B212-8188B454255B}" type="sibTrans" cxnId="{FB5006DC-466E-4FDF-AD9D-764846FF74DB}">
      <dgm:prSet/>
      <dgm:spPr/>
      <dgm:t>
        <a:bodyPr/>
        <a:lstStyle/>
        <a:p>
          <a:endParaRPr lang="en-US"/>
        </a:p>
      </dgm:t>
    </dgm:pt>
    <dgm:pt modelId="{F760458B-132A-40DE-8857-C3DE499A00D5}">
      <dgm:prSet/>
      <dgm:spPr/>
      <dgm:t>
        <a:bodyPr/>
        <a:lstStyle/>
        <a:p>
          <a:pPr algn="l"/>
          <a:endParaRPr lang="en-US" sz="2400" b="0" dirty="0">
            <a:latin typeface="Arial" panose="020B0604020202020204" pitchFamily="34" charset="0"/>
            <a:cs typeface="Arial" panose="020B0604020202020204" pitchFamily="34" charset="0"/>
          </a:endParaRPr>
        </a:p>
      </dgm:t>
    </dgm:pt>
    <dgm:pt modelId="{7FA13AB7-6241-43A6-8E80-F68AF2F62B57}" type="parTrans" cxnId="{A61FDF38-5B45-41A5-87DD-1BBF69C6989E}">
      <dgm:prSet/>
      <dgm:spPr/>
      <dgm:t>
        <a:bodyPr/>
        <a:lstStyle/>
        <a:p>
          <a:endParaRPr lang="en-US"/>
        </a:p>
      </dgm:t>
    </dgm:pt>
    <dgm:pt modelId="{096908AC-7521-4094-AF11-59518BEE915D}" type="sibTrans" cxnId="{A61FDF38-5B45-41A5-87DD-1BBF69C6989E}">
      <dgm:prSet/>
      <dgm:spPr/>
      <dgm:t>
        <a:bodyPr/>
        <a:lstStyle/>
        <a:p>
          <a:endParaRPr lang="en-US"/>
        </a:p>
      </dgm:t>
    </dgm:pt>
    <dgm:pt modelId="{869F88CE-3C8B-43E8-9CCF-5C1438DFAF8D}">
      <dgm:prSet/>
      <dgm:spPr/>
      <dgm:t>
        <a:bodyPr/>
        <a:lstStyle/>
        <a:p>
          <a:pPr algn="l"/>
          <a:endParaRPr lang="en-US" sz="2400" b="0" dirty="0">
            <a:latin typeface="Arial" panose="020B0604020202020204" pitchFamily="34" charset="0"/>
            <a:cs typeface="Arial" panose="020B0604020202020204" pitchFamily="34" charset="0"/>
          </a:endParaRPr>
        </a:p>
      </dgm:t>
    </dgm:pt>
    <dgm:pt modelId="{E4FC5FF1-2240-4D49-BBD7-629C952779B2}" type="parTrans" cxnId="{34EB69F2-C4F1-4CC3-9AC1-D65A3C1559FF}">
      <dgm:prSet/>
      <dgm:spPr/>
      <dgm:t>
        <a:bodyPr/>
        <a:lstStyle/>
        <a:p>
          <a:endParaRPr lang="en-US"/>
        </a:p>
      </dgm:t>
    </dgm:pt>
    <dgm:pt modelId="{7473C89F-0FCD-4146-A5B3-955E74B0E6DD}" type="sibTrans" cxnId="{34EB69F2-C4F1-4CC3-9AC1-D65A3C1559FF}">
      <dgm:prSet/>
      <dgm:spPr/>
      <dgm:t>
        <a:bodyPr/>
        <a:lstStyle/>
        <a:p>
          <a:endParaRPr lang="en-US"/>
        </a:p>
      </dgm:t>
    </dgm:pt>
    <dgm:pt modelId="{EC944F85-BD49-4678-ACC1-9C8C1DB29944}">
      <dgm:prSet/>
      <dgm:spPr/>
      <dgm:t>
        <a:bodyPr/>
        <a:lstStyle/>
        <a:p>
          <a:pPr algn="l"/>
          <a:endParaRPr lang="en-US" sz="2400" b="0" dirty="0">
            <a:latin typeface="Arial" panose="020B0604020202020204" pitchFamily="34" charset="0"/>
            <a:cs typeface="Arial" panose="020B0604020202020204" pitchFamily="34" charset="0"/>
          </a:endParaRPr>
        </a:p>
      </dgm:t>
    </dgm:pt>
    <dgm:pt modelId="{683C9588-A766-4D95-A31E-5437A63C5866}" type="parTrans" cxnId="{D473C119-DFDA-44EE-8D4F-E36091D14927}">
      <dgm:prSet/>
      <dgm:spPr/>
      <dgm:t>
        <a:bodyPr/>
        <a:lstStyle/>
        <a:p>
          <a:endParaRPr lang="en-US"/>
        </a:p>
      </dgm:t>
    </dgm:pt>
    <dgm:pt modelId="{CBABD044-60E5-4764-AA03-68E1ACD4C1B1}" type="sibTrans" cxnId="{D473C119-DFDA-44EE-8D4F-E36091D14927}">
      <dgm:prSet/>
      <dgm:spPr/>
      <dgm:t>
        <a:bodyPr/>
        <a:lstStyle/>
        <a:p>
          <a:endParaRPr lang="en-US"/>
        </a:p>
      </dgm:t>
    </dgm:pt>
    <dgm:pt modelId="{AE408176-884D-4CDA-839F-18813CB6CDDF}">
      <dgm:prSet/>
      <dgm:spPr/>
      <dgm:t>
        <a:bodyPr/>
        <a:lstStyle/>
        <a:p>
          <a:pPr algn="l"/>
          <a:endParaRPr lang="en-US" sz="2400" b="0" dirty="0">
            <a:latin typeface="Arial" panose="020B0604020202020204" pitchFamily="34" charset="0"/>
            <a:cs typeface="Arial" panose="020B0604020202020204" pitchFamily="34" charset="0"/>
          </a:endParaRPr>
        </a:p>
      </dgm:t>
    </dgm:pt>
    <dgm:pt modelId="{C790E738-5E0C-437C-B72D-68AC0AD3CEE3}" type="parTrans" cxnId="{1FA82E8A-93CF-4720-8EB4-16EF4E3C2EE7}">
      <dgm:prSet/>
      <dgm:spPr/>
      <dgm:t>
        <a:bodyPr/>
        <a:lstStyle/>
        <a:p>
          <a:endParaRPr lang="en-US"/>
        </a:p>
      </dgm:t>
    </dgm:pt>
    <dgm:pt modelId="{EDCCA682-E32A-4E50-98E2-74162B74D1FE}" type="sibTrans" cxnId="{1FA82E8A-93CF-4720-8EB4-16EF4E3C2EE7}">
      <dgm:prSet/>
      <dgm:spPr/>
      <dgm:t>
        <a:bodyPr/>
        <a:lstStyle/>
        <a:p>
          <a:endParaRPr lang="en-US"/>
        </a:p>
      </dgm:t>
    </dgm:pt>
    <dgm:pt modelId="{30D03613-7D41-491F-B5E3-AF83E399C870}">
      <dgm:prSet/>
      <dgm:spPr/>
      <dgm:t>
        <a:bodyPr/>
        <a:lstStyle/>
        <a:p>
          <a:pPr algn="l"/>
          <a:endParaRPr lang="en-US" sz="2400" b="0" dirty="0">
            <a:latin typeface="Arial" panose="020B0604020202020204" pitchFamily="34" charset="0"/>
            <a:cs typeface="Arial" panose="020B0604020202020204" pitchFamily="34" charset="0"/>
          </a:endParaRPr>
        </a:p>
      </dgm:t>
    </dgm:pt>
    <dgm:pt modelId="{2785EC58-8CBB-40E9-A509-560E8D6EA56D}" type="parTrans" cxnId="{813E06D8-9749-462C-80FB-98CFF25A2B78}">
      <dgm:prSet/>
      <dgm:spPr/>
      <dgm:t>
        <a:bodyPr/>
        <a:lstStyle/>
        <a:p>
          <a:endParaRPr lang="en-US"/>
        </a:p>
      </dgm:t>
    </dgm:pt>
    <dgm:pt modelId="{B7454375-EA0B-4E47-BE77-3EC8D2AC1830}" type="sibTrans" cxnId="{813E06D8-9749-462C-80FB-98CFF25A2B78}">
      <dgm:prSet/>
      <dgm:spPr/>
      <dgm:t>
        <a:bodyPr/>
        <a:lstStyle/>
        <a:p>
          <a:endParaRPr lang="en-US"/>
        </a:p>
      </dgm:t>
    </dgm:pt>
    <dgm:pt modelId="{8D2E4003-308D-4F65-BEE3-A1FD70F642BE}" type="pres">
      <dgm:prSet presAssocID="{E5C1209C-A28E-4E7C-94CA-374811B31374}" presName="linearFlow" presStyleCnt="0">
        <dgm:presLayoutVars>
          <dgm:dir/>
          <dgm:animLvl val="lvl"/>
          <dgm:resizeHandles val="exact"/>
        </dgm:presLayoutVars>
      </dgm:prSet>
      <dgm:spPr/>
    </dgm:pt>
    <dgm:pt modelId="{1A7707C1-1142-4F27-B94E-F42726AFF0E7}" type="pres">
      <dgm:prSet presAssocID="{D594FC55-AB00-4D61-B7E9-72317A28F043}" presName="composite" presStyleCnt="0"/>
      <dgm:spPr/>
    </dgm:pt>
    <dgm:pt modelId="{970ABFF3-8C00-4FB8-9360-A608BB44A70B}" type="pres">
      <dgm:prSet presAssocID="{D594FC55-AB00-4D61-B7E9-72317A28F043}" presName="parentText" presStyleLbl="alignNode1" presStyleIdx="0" presStyleCnt="1" custScaleX="114480" custScaleY="245509" custLinFactNeighborX="-1455" custLinFactNeighborY="-8891">
        <dgm:presLayoutVars>
          <dgm:chMax val="1"/>
          <dgm:bulletEnabled val="1"/>
        </dgm:presLayoutVars>
      </dgm:prSet>
      <dgm:spPr/>
    </dgm:pt>
    <dgm:pt modelId="{E58D18C3-AB4F-46F8-BDD0-3D1297754650}" type="pres">
      <dgm:prSet presAssocID="{D594FC55-AB00-4D61-B7E9-72317A28F043}" presName="descendantText" presStyleLbl="alignAcc1" presStyleIdx="0" presStyleCnt="1" custScaleX="96828" custScaleY="432034">
        <dgm:presLayoutVars>
          <dgm:bulletEnabled val="1"/>
        </dgm:presLayoutVars>
      </dgm:prSet>
      <dgm:spPr/>
    </dgm:pt>
  </dgm:ptLst>
  <dgm:cxnLst>
    <dgm:cxn modelId="{E6EDD10D-2B28-4EDC-B77E-4E86BCD0AC18}" srcId="{D594FC55-AB00-4D61-B7E9-72317A28F043}" destId="{EEAEEB75-597F-4CDD-92DF-F65DF511E938}" srcOrd="17" destOrd="0" parTransId="{834219DA-753B-462E-A122-98B00159B97D}" sibTransId="{DC3DEEAE-4399-4D11-B418-A5D77FEE2D89}"/>
    <dgm:cxn modelId="{8B326810-E7C6-48FF-864B-4FAD709576FA}" type="presOf" srcId="{F82687DF-1449-4715-BDCB-FC9A420893D8}" destId="{E58D18C3-AB4F-46F8-BDD0-3D1297754650}" srcOrd="0" destOrd="10" presId="urn:microsoft.com/office/officeart/2005/8/layout/chevron2"/>
    <dgm:cxn modelId="{D473C119-DFDA-44EE-8D4F-E36091D14927}" srcId="{D594FC55-AB00-4D61-B7E9-72317A28F043}" destId="{EC944F85-BD49-4678-ACC1-9C8C1DB29944}" srcOrd="16" destOrd="0" parTransId="{683C9588-A766-4D95-A31E-5437A63C5866}" sibTransId="{CBABD044-60E5-4764-AA03-68E1ACD4C1B1}"/>
    <dgm:cxn modelId="{32256829-C073-4875-9AF9-A02E18E94EA7}" type="presOf" srcId="{F760458B-132A-40DE-8857-C3DE499A00D5}" destId="{E58D18C3-AB4F-46F8-BDD0-3D1297754650}" srcOrd="0" destOrd="12" presId="urn:microsoft.com/office/officeart/2005/8/layout/chevron2"/>
    <dgm:cxn modelId="{C62D5C33-3A49-41DC-8CBC-40009CCC9BF5}" type="presOf" srcId="{65345CD6-C4DD-44A6-8785-D3BD861AF56F}" destId="{E58D18C3-AB4F-46F8-BDD0-3D1297754650}" srcOrd="0" destOrd="0" presId="urn:microsoft.com/office/officeart/2005/8/layout/chevron2"/>
    <dgm:cxn modelId="{479A8D38-A67D-4CE5-8F7B-6ABD948FAAB9}" srcId="{D594FC55-AB00-4D61-B7E9-72317A28F043}" destId="{7592A643-BFD8-4327-AB52-BD7131DD5910}" srcOrd="11" destOrd="0" parTransId="{9E096D37-03C7-4446-8464-74DF86ACFB53}" sibTransId="{259CAC45-F259-479B-B1B6-746C1CC8C959}"/>
    <dgm:cxn modelId="{6DBD8D38-2B62-4B7B-8889-17C845809328}" srcId="{D594FC55-AB00-4D61-B7E9-72317A28F043}" destId="{F8C98007-DAC3-4EB6-BE7B-D858487053F2}" srcOrd="15" destOrd="0" parTransId="{6BB3740A-C216-4D80-8595-9A8C5A1CFFD4}" sibTransId="{040C2434-5FAC-43ED-941A-AB06663EC1D9}"/>
    <dgm:cxn modelId="{A61FDF38-5B45-41A5-87DD-1BBF69C6989E}" srcId="{D594FC55-AB00-4D61-B7E9-72317A28F043}" destId="{F760458B-132A-40DE-8857-C3DE499A00D5}" srcOrd="12" destOrd="0" parTransId="{7FA13AB7-6241-43A6-8E80-F68AF2F62B57}" sibTransId="{096908AC-7521-4094-AF11-59518BEE915D}"/>
    <dgm:cxn modelId="{AA622A3B-BB74-4693-BEB2-096E9FBE9E6B}" type="presOf" srcId="{D594FC55-AB00-4D61-B7E9-72317A28F043}" destId="{970ABFF3-8C00-4FB8-9360-A608BB44A70B}" srcOrd="0" destOrd="0" presId="urn:microsoft.com/office/officeart/2005/8/layout/chevron2"/>
    <dgm:cxn modelId="{D91E793D-C361-4833-88B7-AC7689FE6954}" srcId="{D594FC55-AB00-4D61-B7E9-72317A28F043}" destId="{192937DE-7B94-420D-8D64-AB10DBCDC750}" srcOrd="9" destOrd="0" parTransId="{2BBADEA8-0D32-412A-BE48-ED380F498CB2}" sibTransId="{C8736B66-0F5F-4A07-887D-5C2E6A6932B8}"/>
    <dgm:cxn modelId="{BBC00340-CD47-4EE4-B9A5-5739F2365CE6}" srcId="{E5C1209C-A28E-4E7C-94CA-374811B31374}" destId="{D594FC55-AB00-4D61-B7E9-72317A28F043}" srcOrd="0" destOrd="0" parTransId="{9A4B6527-982C-44D2-A4C1-013D439FE17A}" sibTransId="{DB2AF12B-E63C-45C1-8FCD-E039A6749D4A}"/>
    <dgm:cxn modelId="{E7899540-6418-4112-A5BC-ACA329701444}" type="presOf" srcId="{7DB9FDE1-2383-486D-BE1D-A830C767732D}" destId="{E58D18C3-AB4F-46F8-BDD0-3D1297754650}" srcOrd="0" destOrd="6" presId="urn:microsoft.com/office/officeart/2005/8/layout/chevron2"/>
    <dgm:cxn modelId="{517ADF5F-5648-49C1-A9D7-566641E1E621}" type="presOf" srcId="{3F51D7EC-87E5-4E8B-B86D-EE5D1F122F6F}" destId="{E58D18C3-AB4F-46F8-BDD0-3D1297754650}" srcOrd="0" destOrd="1" presId="urn:microsoft.com/office/officeart/2005/8/layout/chevron2"/>
    <dgm:cxn modelId="{2D354963-5840-4263-8B83-938DFF3C9912}" type="presOf" srcId="{D4BE9AF5-84B4-42DF-B6AF-59704697FF9B}" destId="{E58D18C3-AB4F-46F8-BDD0-3D1297754650}" srcOrd="0" destOrd="2" presId="urn:microsoft.com/office/officeart/2005/8/layout/chevron2"/>
    <dgm:cxn modelId="{BDB97D65-800A-4E4D-9B01-4FEA21B3E858}" srcId="{D594FC55-AB00-4D61-B7E9-72317A28F043}" destId="{D4BE9AF5-84B4-42DF-B6AF-59704697FF9B}" srcOrd="2" destOrd="0" parTransId="{323F8274-A80D-481E-A098-D4D233DCB8E2}" sibTransId="{22174D28-AD98-4104-A426-CCB0B2E89548}"/>
    <dgm:cxn modelId="{AC2F0946-E041-44CC-B7D5-02382D3106E6}" srcId="{D594FC55-AB00-4D61-B7E9-72317A28F043}" destId="{F7A48EC0-9AA7-4874-8F41-B9CB7DCE3ABC}" srcOrd="3" destOrd="0" parTransId="{79B6908F-FB3D-469A-B7B0-FB569EB901C9}" sibTransId="{99A974B9-AED8-46BF-86A3-A195B3E9EF8B}"/>
    <dgm:cxn modelId="{3693106D-029C-4AC7-97EF-8526B3A71771}" type="presOf" srcId="{F7A48EC0-9AA7-4874-8F41-B9CB7DCE3ABC}" destId="{E58D18C3-AB4F-46F8-BDD0-3D1297754650}" srcOrd="0" destOrd="3" presId="urn:microsoft.com/office/officeart/2005/8/layout/chevron2"/>
    <dgm:cxn modelId="{51063970-D6B0-4312-A4ED-3B4C4E7B7909}" type="presOf" srcId="{86A853F0-FB9B-4A04-BFB5-38449B482B52}" destId="{E58D18C3-AB4F-46F8-BDD0-3D1297754650}" srcOrd="0" destOrd="8" presId="urn:microsoft.com/office/officeart/2005/8/layout/chevron2"/>
    <dgm:cxn modelId="{2CC89752-FB7E-4BAB-BCDB-9C9D1E546627}" type="presOf" srcId="{C2B40F50-6B76-43DD-B57B-EB872F8CD810}" destId="{E58D18C3-AB4F-46F8-BDD0-3D1297754650}" srcOrd="0" destOrd="5" presId="urn:microsoft.com/office/officeart/2005/8/layout/chevron2"/>
    <dgm:cxn modelId="{03FDA473-D247-43F0-AD3D-F4A542762859}" srcId="{D594FC55-AB00-4D61-B7E9-72317A28F043}" destId="{0BCFD614-98FB-451C-9A71-5F6093E2B7E9}" srcOrd="4" destOrd="0" parTransId="{4FCDD2FC-1D80-4C03-931B-09D9DBB16271}" sibTransId="{ED49B746-67A8-49B4-8800-A459C0406E3B}"/>
    <dgm:cxn modelId="{253BB454-C701-4716-91E5-B754DA2D0FA8}" type="presOf" srcId="{7F48C7C8-3D90-4290-BD8A-E7A5E4828E77}" destId="{E58D18C3-AB4F-46F8-BDD0-3D1297754650}" srcOrd="0" destOrd="13" presId="urn:microsoft.com/office/officeart/2005/8/layout/chevron2"/>
    <dgm:cxn modelId="{30702B56-C256-423D-B652-7AFF7D1DA212}" type="presOf" srcId="{192937DE-7B94-420D-8D64-AB10DBCDC750}" destId="{E58D18C3-AB4F-46F8-BDD0-3D1297754650}" srcOrd="0" destOrd="9" presId="urn:microsoft.com/office/officeart/2005/8/layout/chevron2"/>
    <dgm:cxn modelId="{9A49827B-C1E1-43CE-B196-64507FBC50B0}" srcId="{D594FC55-AB00-4D61-B7E9-72317A28F043}" destId="{EA190D34-0144-4739-AAA9-28965793BF9B}" srcOrd="21" destOrd="0" parTransId="{BC600B4E-8E70-4E6A-911E-E62E7C36A959}" sibTransId="{126C1653-5BDD-444D-ABA8-670799B2BF70}"/>
    <dgm:cxn modelId="{99CEF980-60C6-4643-8432-4A616A335308}" srcId="{D594FC55-AB00-4D61-B7E9-72317A28F043}" destId="{7DB9FDE1-2383-486D-BE1D-A830C767732D}" srcOrd="6" destOrd="0" parTransId="{46C749C5-332B-4996-934B-8786A62CB882}" sibTransId="{72C3B19B-46A8-40B1-9AF2-A9431122B2BB}"/>
    <dgm:cxn modelId="{1FA82E8A-93CF-4720-8EB4-16EF4E3C2EE7}" srcId="{D594FC55-AB00-4D61-B7E9-72317A28F043}" destId="{AE408176-884D-4CDA-839F-18813CB6CDDF}" srcOrd="18" destOrd="0" parTransId="{C790E738-5E0C-437C-B72D-68AC0AD3CEE3}" sibTransId="{EDCCA682-E32A-4E50-98E2-74162B74D1FE}"/>
    <dgm:cxn modelId="{99A1938F-CB0A-4BBD-B3CD-765C1E0263E2}" type="presOf" srcId="{B5B1FC02-2CD2-48C2-BB64-3A907D52B70E}" destId="{E58D18C3-AB4F-46F8-BDD0-3D1297754650}" srcOrd="0" destOrd="19" presId="urn:microsoft.com/office/officeart/2005/8/layout/chevron2"/>
    <dgm:cxn modelId="{5A819C93-7503-4801-9996-13EE70A20AD0}" type="presOf" srcId="{F8C98007-DAC3-4EB6-BE7B-D858487053F2}" destId="{E58D18C3-AB4F-46F8-BDD0-3D1297754650}" srcOrd="0" destOrd="15" presId="urn:microsoft.com/office/officeart/2005/8/layout/chevron2"/>
    <dgm:cxn modelId="{D69762A0-BEE5-47EF-BEA4-5453DF9E4189}" type="presOf" srcId="{EC944F85-BD49-4678-ACC1-9C8C1DB29944}" destId="{E58D18C3-AB4F-46F8-BDD0-3D1297754650}" srcOrd="0" destOrd="16" presId="urn:microsoft.com/office/officeart/2005/8/layout/chevron2"/>
    <dgm:cxn modelId="{4352EDAA-5B52-48D7-9E4B-470602DAE7DC}" srcId="{D594FC55-AB00-4D61-B7E9-72317A28F043}" destId="{3F51D7EC-87E5-4E8B-B86D-EE5D1F122F6F}" srcOrd="1" destOrd="0" parTransId="{3D867CC4-2AF3-423F-9628-6357C76A4EBE}" sibTransId="{4B59EDF1-CD98-435C-B960-15FBB675321A}"/>
    <dgm:cxn modelId="{68BF39AC-EA52-4B02-BCEE-2519781FFA17}" srcId="{D594FC55-AB00-4D61-B7E9-72317A28F043}" destId="{B5B1FC02-2CD2-48C2-BB64-3A907D52B70E}" srcOrd="19" destOrd="0" parTransId="{BB807640-5EAA-4564-838F-FEF5EB797619}" sibTransId="{7524927C-C7AA-428A-8464-C16CB94AA0BB}"/>
    <dgm:cxn modelId="{58C15CAC-5F50-433B-85BF-DC9665C5BB4E}" type="presOf" srcId="{E5C1209C-A28E-4E7C-94CA-374811B31374}" destId="{8D2E4003-308D-4F65-BEE3-A1FD70F642BE}" srcOrd="0" destOrd="0" presId="urn:microsoft.com/office/officeart/2005/8/layout/chevron2"/>
    <dgm:cxn modelId="{C88472B4-4070-4236-B622-732DF6181C5D}" srcId="{D594FC55-AB00-4D61-B7E9-72317A28F043}" destId="{C2B40F50-6B76-43DD-B57B-EB872F8CD810}" srcOrd="5" destOrd="0" parTransId="{DEFBE3EF-4BD0-4985-9AF3-EFD228AF505C}" sibTransId="{05F7F2D8-3566-4AC5-8606-C445AD34E06D}"/>
    <dgm:cxn modelId="{6A3238B6-91F2-464C-B714-D41377394F19}" type="presOf" srcId="{7592A643-BFD8-4327-AB52-BD7131DD5910}" destId="{E58D18C3-AB4F-46F8-BDD0-3D1297754650}" srcOrd="0" destOrd="11" presId="urn:microsoft.com/office/officeart/2005/8/layout/chevron2"/>
    <dgm:cxn modelId="{F55F1FBB-C28D-47E9-8D51-88812EC4441E}" srcId="{D594FC55-AB00-4D61-B7E9-72317A28F043}" destId="{65345CD6-C4DD-44A6-8785-D3BD861AF56F}" srcOrd="0" destOrd="0" parTransId="{F7280405-CFA8-4371-AB5A-A31B5C8BFDB9}" sibTransId="{255E6BFA-ADAC-4A3F-9FC8-BEE42339A40E}"/>
    <dgm:cxn modelId="{419009C0-7E51-4E73-80E6-2BC90D827CA9}" srcId="{D594FC55-AB00-4D61-B7E9-72317A28F043}" destId="{3C0D7900-F768-41DC-A267-8449C5D7477D}" srcOrd="7" destOrd="0" parTransId="{FBF015BD-477A-4CC2-9440-BAAC8C94AC91}" sibTransId="{F696CA0F-D4E7-4BC9-8EE2-336DD224F091}"/>
    <dgm:cxn modelId="{D13EBAC8-0B33-4F9B-9490-F844EC30122C}" type="presOf" srcId="{3C0D7900-F768-41DC-A267-8449C5D7477D}" destId="{E58D18C3-AB4F-46F8-BDD0-3D1297754650}" srcOrd="0" destOrd="7" presId="urn:microsoft.com/office/officeart/2005/8/layout/chevron2"/>
    <dgm:cxn modelId="{8B2042CE-EF86-4A79-99CE-914375C98F89}" srcId="{D594FC55-AB00-4D61-B7E9-72317A28F043}" destId="{86A853F0-FB9B-4A04-BFB5-38449B482B52}" srcOrd="8" destOrd="0" parTransId="{4D5B9550-215A-41A3-A739-985E089F1BD4}" sibTransId="{12E988F6-1900-4878-A0AD-F58DA6FD2776}"/>
    <dgm:cxn modelId="{813E06D8-9749-462C-80FB-98CFF25A2B78}" srcId="{D594FC55-AB00-4D61-B7E9-72317A28F043}" destId="{30D03613-7D41-491F-B5E3-AF83E399C870}" srcOrd="20" destOrd="0" parTransId="{2785EC58-8CBB-40E9-A509-560E8D6EA56D}" sibTransId="{B7454375-EA0B-4E47-BE77-3EC8D2AC1830}"/>
    <dgm:cxn modelId="{FB5006DC-466E-4FDF-AD9D-764846FF74DB}" srcId="{D594FC55-AB00-4D61-B7E9-72317A28F043}" destId="{F82687DF-1449-4715-BDCB-FC9A420893D8}" srcOrd="10" destOrd="0" parTransId="{46F9483F-6E89-4615-8D22-57520F5E93CD}" sibTransId="{40C1DFA6-0908-4870-B212-8188B454255B}"/>
    <dgm:cxn modelId="{D32A58E3-D387-42AE-BFE3-C5CE4210E48E}" type="presOf" srcId="{869F88CE-3C8B-43E8-9CCF-5C1438DFAF8D}" destId="{E58D18C3-AB4F-46F8-BDD0-3D1297754650}" srcOrd="0" destOrd="14" presId="urn:microsoft.com/office/officeart/2005/8/layout/chevron2"/>
    <dgm:cxn modelId="{F2D72CE9-5CE8-4793-8995-D557EA3DF580}" type="presOf" srcId="{AE408176-884D-4CDA-839F-18813CB6CDDF}" destId="{E58D18C3-AB4F-46F8-BDD0-3D1297754650}" srcOrd="0" destOrd="18" presId="urn:microsoft.com/office/officeart/2005/8/layout/chevron2"/>
    <dgm:cxn modelId="{05D3A0ED-E9CC-4D13-A85A-E3BC618691F5}" type="presOf" srcId="{EEAEEB75-597F-4CDD-92DF-F65DF511E938}" destId="{E58D18C3-AB4F-46F8-BDD0-3D1297754650}" srcOrd="0" destOrd="17" presId="urn:microsoft.com/office/officeart/2005/8/layout/chevron2"/>
    <dgm:cxn modelId="{34EB69F2-C4F1-4CC3-9AC1-D65A3C1559FF}" srcId="{D594FC55-AB00-4D61-B7E9-72317A28F043}" destId="{869F88CE-3C8B-43E8-9CCF-5C1438DFAF8D}" srcOrd="14" destOrd="0" parTransId="{E4FC5FF1-2240-4D49-BBD7-629C952779B2}" sibTransId="{7473C89F-0FCD-4146-A5B3-955E74B0E6DD}"/>
    <dgm:cxn modelId="{CBF34EF5-4C40-46A7-97FF-A5A74D81B20F}" type="presOf" srcId="{EA190D34-0144-4739-AAA9-28965793BF9B}" destId="{E58D18C3-AB4F-46F8-BDD0-3D1297754650}" srcOrd="0" destOrd="21" presId="urn:microsoft.com/office/officeart/2005/8/layout/chevron2"/>
    <dgm:cxn modelId="{FCD339FE-3C6C-4C99-B823-28CC514ADE72}" type="presOf" srcId="{30D03613-7D41-491F-B5E3-AF83E399C870}" destId="{E58D18C3-AB4F-46F8-BDD0-3D1297754650}" srcOrd="0" destOrd="20" presId="urn:microsoft.com/office/officeart/2005/8/layout/chevron2"/>
    <dgm:cxn modelId="{E48B86FE-DF21-41EA-9CE1-BB725C330290}" srcId="{D594FC55-AB00-4D61-B7E9-72317A28F043}" destId="{7F48C7C8-3D90-4290-BD8A-E7A5E4828E77}" srcOrd="13" destOrd="0" parTransId="{FD1E8BBD-9657-4104-83AC-F758D2D951D5}" sibTransId="{39DAAF34-EEDE-4246-8F46-1C2103C2664A}"/>
    <dgm:cxn modelId="{39A61AFF-B812-4350-A7E8-434DA240033B}" type="presOf" srcId="{0BCFD614-98FB-451C-9A71-5F6093E2B7E9}" destId="{E58D18C3-AB4F-46F8-BDD0-3D1297754650}" srcOrd="0" destOrd="4" presId="urn:microsoft.com/office/officeart/2005/8/layout/chevron2"/>
    <dgm:cxn modelId="{420A1B2F-6665-42AC-9E33-C47E2F8042E1}" type="presParOf" srcId="{8D2E4003-308D-4F65-BEE3-A1FD70F642BE}" destId="{1A7707C1-1142-4F27-B94E-F42726AFF0E7}" srcOrd="0" destOrd="0" presId="urn:microsoft.com/office/officeart/2005/8/layout/chevron2"/>
    <dgm:cxn modelId="{8D6FA443-0818-4AD9-BB1D-3D42F5284E61}" type="presParOf" srcId="{1A7707C1-1142-4F27-B94E-F42726AFF0E7}" destId="{970ABFF3-8C00-4FB8-9360-A608BB44A70B}" srcOrd="0" destOrd="0" presId="urn:microsoft.com/office/officeart/2005/8/layout/chevron2"/>
    <dgm:cxn modelId="{9CA8B112-AD5C-40DB-8DB0-9B4CAFC03A72}" type="presParOf" srcId="{1A7707C1-1142-4F27-B94E-F42726AFF0E7}" destId="{E58D18C3-AB4F-46F8-BDD0-3D129775465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C94A7-8810-41D8-987E-8EA8590AA3BB}" type="doc">
      <dgm:prSet loTypeId="urn:microsoft.com/office/officeart/2009/3/layout/SubStepProcess" loCatId="process" qsTypeId="urn:microsoft.com/office/officeart/2005/8/quickstyle/simple1" qsCatId="simple" csTypeId="urn:microsoft.com/office/officeart/2005/8/colors/accent1_1" csCatId="accent1" phldr="1"/>
      <dgm:spPr/>
      <dgm:t>
        <a:bodyPr/>
        <a:lstStyle/>
        <a:p>
          <a:endParaRPr lang="en-US"/>
        </a:p>
      </dgm:t>
    </dgm:pt>
    <dgm:pt modelId="{9F513E40-2CAA-4840-8162-94D7C22C3E74}">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t>What is Sexual Harassment?</a:t>
          </a:r>
          <a:endParaRPr lang="en-US" dirty="0"/>
        </a:p>
      </dgm:t>
    </dgm:pt>
    <dgm:pt modelId="{F036B709-E8EA-4953-B2AB-3CAC6981788C}" type="parTrans" cxnId="{F567FB68-2FFE-40E7-9CDF-950BFD84C5BF}">
      <dgm:prSet/>
      <dgm:spPr/>
      <dgm:t>
        <a:bodyPr/>
        <a:lstStyle/>
        <a:p>
          <a:endParaRPr lang="en-US"/>
        </a:p>
      </dgm:t>
    </dgm:pt>
    <dgm:pt modelId="{A8BB1086-3AFB-4249-A177-C94151EDD0A7}" type="sibTrans" cxnId="{F567FB68-2FFE-40E7-9CDF-950BFD84C5BF}">
      <dgm:prSet/>
      <dgm:spPr/>
      <dgm:t>
        <a:bodyPr/>
        <a:lstStyle/>
        <a:p>
          <a:endParaRPr lang="en-US"/>
        </a:p>
      </dgm:t>
    </dgm:pt>
    <dgm:pt modelId="{F6420506-9A2D-4043-939F-00FFA5586C8E}">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Conduct on the basis of sex that satisfies one or more of the following:</a:t>
          </a:r>
          <a:endParaRPr lang="en-US" b="1" baseline="0" dirty="0">
            <a:solidFill>
              <a:schemeClr val="tx1"/>
            </a:solidFill>
          </a:endParaRPr>
        </a:p>
      </dgm:t>
    </dgm:pt>
    <dgm:pt modelId="{6EAF17AF-ADA9-4794-BF99-BE52E33A5927}" type="parTrans" cxnId="{6DDE2670-0323-45E8-9EC0-EC783C5761C2}">
      <dgm:prSet/>
      <dgm:spPr/>
      <dgm:t>
        <a:bodyPr/>
        <a:lstStyle/>
        <a:p>
          <a:endParaRPr lang="en-US"/>
        </a:p>
      </dgm:t>
    </dgm:pt>
    <dgm:pt modelId="{FEB8EDA0-14D5-43CA-982B-FC617C413617}" type="sibTrans" cxnId="{6DDE2670-0323-45E8-9EC0-EC783C5761C2}">
      <dgm:prSet/>
      <dgm:spPr/>
      <dgm:t>
        <a:bodyPr/>
        <a:lstStyle/>
        <a:p>
          <a:endParaRPr lang="en-US"/>
        </a:p>
      </dgm:t>
    </dgm:pt>
    <dgm:pt modelId="{589BD396-B317-4B1D-8D3D-8AA36456F372}">
      <dgm:prSet custT="1"/>
      <dgm:spPr/>
      <dgm:t>
        <a:bodyPr/>
        <a:lstStyle/>
        <a:p>
          <a:r>
            <a:rPr lang="en-US" sz="2600" b="1" i="0" baseline="0" dirty="0"/>
            <a:t>An employee conditioning educational benefits on participation in unwelcome sexual conduct (i.e. </a:t>
          </a:r>
          <a:r>
            <a:rPr lang="en-US" sz="2600" b="1" i="1" baseline="0" dirty="0"/>
            <a:t>quid pro quo*)</a:t>
          </a:r>
          <a:r>
            <a:rPr lang="en-US" sz="2600" b="1" i="0" baseline="0" dirty="0"/>
            <a:t>;</a:t>
          </a:r>
          <a:endParaRPr lang="en-US" sz="2600" b="1" baseline="0" dirty="0"/>
        </a:p>
      </dgm:t>
    </dgm:pt>
    <dgm:pt modelId="{858F8F2B-7A0B-4A44-AD95-86A57096B581}" type="parTrans" cxnId="{0B059036-322B-4308-8ECB-D2EC77497BB7}">
      <dgm:prSet/>
      <dgm:spPr/>
      <dgm:t>
        <a:bodyPr/>
        <a:lstStyle/>
        <a:p>
          <a:endParaRPr lang="en-US"/>
        </a:p>
      </dgm:t>
    </dgm:pt>
    <dgm:pt modelId="{BD8E6016-D237-47BC-B953-206EC52D0F74}" type="sibTrans" cxnId="{0B059036-322B-4308-8ECB-D2EC77497BB7}">
      <dgm:prSet/>
      <dgm:spPr/>
      <dgm:t>
        <a:bodyPr/>
        <a:lstStyle/>
        <a:p>
          <a:endParaRPr lang="en-US"/>
        </a:p>
      </dgm:t>
    </dgm:pt>
    <dgm:pt modelId="{AFE6DC7A-5DD0-4C89-BAFA-73EAD14C26CA}">
      <dgm:prSet custT="1"/>
      <dgm:spPr/>
      <dgm:t>
        <a:bodyPr/>
        <a:lstStyle/>
        <a:p>
          <a:r>
            <a:rPr lang="en-US" sz="2600" b="1" i="0" baseline="0" dirty="0"/>
            <a:t>*Quid pro quo – A favor or advantage granted or expected in return for something</a:t>
          </a:r>
          <a:endParaRPr lang="en-US" sz="2600" b="1" baseline="0" dirty="0"/>
        </a:p>
      </dgm:t>
    </dgm:pt>
    <dgm:pt modelId="{B478AC4A-89C1-42F1-8659-D7B56B4AF505}" type="parTrans" cxnId="{E38C7183-5255-404C-B32B-47CB708A888A}">
      <dgm:prSet/>
      <dgm:spPr/>
      <dgm:t>
        <a:bodyPr/>
        <a:lstStyle/>
        <a:p>
          <a:endParaRPr lang="en-US"/>
        </a:p>
      </dgm:t>
    </dgm:pt>
    <dgm:pt modelId="{0F3A87D7-5302-4A59-8123-DA0A4CDF9B89}" type="sibTrans" cxnId="{E38C7183-5255-404C-B32B-47CB708A888A}">
      <dgm:prSet/>
      <dgm:spPr/>
      <dgm:t>
        <a:bodyPr/>
        <a:lstStyle/>
        <a:p>
          <a:endParaRPr lang="en-US"/>
        </a:p>
      </dgm:t>
    </dgm:pt>
    <dgm:pt modelId="{EDFD440C-B927-462D-A765-5F060DDFD652}">
      <dgm:prSet/>
      <dgm:spPr/>
      <dgm:t>
        <a:bodyPr/>
        <a:lstStyle/>
        <a:p>
          <a:pPr algn="l"/>
          <a:r>
            <a:rPr lang="en-US" b="1" i="0" baseline="0" dirty="0"/>
            <a:t>Unwelcome conduct that a reasonable person would determine is so severe, pervasive, and objectively offensive that it effectively denies a person equal access to the educational institution’s education program or activity; or </a:t>
          </a:r>
          <a:endParaRPr lang="en-US" b="1" baseline="0" dirty="0"/>
        </a:p>
      </dgm:t>
    </dgm:pt>
    <dgm:pt modelId="{AEFA6A11-1E59-4C2B-B932-AE8EF913BDF1}" type="parTrans" cxnId="{6401C354-197A-4102-AA7A-C9644FAC5D9D}">
      <dgm:prSet/>
      <dgm:spPr/>
      <dgm:t>
        <a:bodyPr/>
        <a:lstStyle/>
        <a:p>
          <a:endParaRPr lang="en-US"/>
        </a:p>
      </dgm:t>
    </dgm:pt>
    <dgm:pt modelId="{827681ED-3ACB-46B6-8CD2-3E7524F7E6C6}" type="sibTrans" cxnId="{6401C354-197A-4102-AA7A-C9644FAC5D9D}">
      <dgm:prSet/>
      <dgm:spPr/>
      <dgm:t>
        <a:bodyPr/>
        <a:lstStyle/>
        <a:p>
          <a:endParaRPr lang="en-US"/>
        </a:p>
      </dgm:t>
    </dgm:pt>
    <dgm:pt modelId="{D1BF7009-1061-4F25-BB65-A8B8A76EF39C}">
      <dgm:prSet/>
      <dgm:spPr/>
      <dgm:t>
        <a:bodyPr/>
        <a:lstStyle/>
        <a:p>
          <a:pPr algn="l"/>
          <a:r>
            <a:rPr lang="en-US" b="1" i="0" baseline="0" dirty="0"/>
            <a:t>Sexual assault (as defined in the Cleary Act), or dating violence, domestic violence, or stalking as defined in the Violence Against Women Act (VAWA)</a:t>
          </a:r>
          <a:endParaRPr lang="en-US" b="1" baseline="0" dirty="0"/>
        </a:p>
      </dgm:t>
    </dgm:pt>
    <dgm:pt modelId="{1BB83731-7360-4D25-9A49-C8DF95801C6F}" type="parTrans" cxnId="{69E66F6F-60E2-4215-927E-9CD1CCE5D3B4}">
      <dgm:prSet/>
      <dgm:spPr/>
      <dgm:t>
        <a:bodyPr/>
        <a:lstStyle/>
        <a:p>
          <a:endParaRPr lang="en-US"/>
        </a:p>
      </dgm:t>
    </dgm:pt>
    <dgm:pt modelId="{AAF7579C-5536-47D8-A0F2-ED6418D0B2E8}" type="sibTrans" cxnId="{69E66F6F-60E2-4215-927E-9CD1CCE5D3B4}">
      <dgm:prSet/>
      <dgm:spPr/>
      <dgm:t>
        <a:bodyPr/>
        <a:lstStyle/>
        <a:p>
          <a:endParaRPr lang="en-US"/>
        </a:p>
      </dgm:t>
    </dgm:pt>
    <dgm:pt modelId="{35591A21-6F4F-48EE-AA3F-DD26DD83A2BE}" type="pres">
      <dgm:prSet presAssocID="{B6BC94A7-8810-41D8-987E-8EA8590AA3BB}" presName="Name0" presStyleCnt="0">
        <dgm:presLayoutVars>
          <dgm:chMax val="7"/>
          <dgm:dir/>
          <dgm:animOne val="branch"/>
        </dgm:presLayoutVars>
      </dgm:prSet>
      <dgm:spPr/>
    </dgm:pt>
    <dgm:pt modelId="{8107E686-7FC1-4FFE-B81C-6B269C76B6E8}" type="pres">
      <dgm:prSet presAssocID="{9F513E40-2CAA-4840-8162-94D7C22C3E74}" presName="parTx1" presStyleLbl="node1" presStyleIdx="0" presStyleCnt="2"/>
      <dgm:spPr/>
    </dgm:pt>
    <dgm:pt modelId="{4363D44A-884B-41D2-8F46-2873272EC6C7}" type="pres">
      <dgm:prSet presAssocID="{F6420506-9A2D-4043-939F-00FFA5586C8E}" presName="parTx2" presStyleLbl="node1" presStyleIdx="1" presStyleCnt="2"/>
      <dgm:spPr/>
    </dgm:pt>
    <dgm:pt modelId="{9ACF4A5A-1CD1-4706-8C41-25E0A5373C64}" type="pres">
      <dgm:prSet presAssocID="{F6420506-9A2D-4043-939F-00FFA5586C8E}" presName="spPre2" presStyleCnt="0"/>
      <dgm:spPr/>
    </dgm:pt>
    <dgm:pt modelId="{8C3ABA31-405B-4DD7-903E-4526D9BCFA53}" type="pres">
      <dgm:prSet presAssocID="{F6420506-9A2D-4043-939F-00FFA5586C8E}" presName="chLin2" presStyleCnt="0"/>
      <dgm:spPr/>
    </dgm:pt>
    <dgm:pt modelId="{FED82B3E-B11C-4E15-899B-F7BA25225361}" type="pres">
      <dgm:prSet presAssocID="{858F8F2B-7A0B-4A44-AD95-86A57096B581}" presName="Name45" presStyleLbl="parChTrans1D1" presStyleIdx="0" presStyleCnt="6"/>
      <dgm:spPr/>
    </dgm:pt>
    <dgm:pt modelId="{44095863-92BC-4245-854C-33F7E7F22FEB}" type="pres">
      <dgm:prSet presAssocID="{589BD396-B317-4B1D-8D3D-8AA36456F372}" presName="txAndLines2" presStyleCnt="0"/>
      <dgm:spPr/>
    </dgm:pt>
    <dgm:pt modelId="{E7BBB2A7-0CFA-409E-94DE-DA8BF43EF7AB}" type="pres">
      <dgm:prSet presAssocID="{589BD396-B317-4B1D-8D3D-8AA36456F372}" presName="anchor2" presStyleCnt="0"/>
      <dgm:spPr/>
    </dgm:pt>
    <dgm:pt modelId="{4FBA8B7F-E9C5-4932-B0D6-720B48931B28}" type="pres">
      <dgm:prSet presAssocID="{589BD396-B317-4B1D-8D3D-8AA36456F372}" presName="backup2" presStyleCnt="0"/>
      <dgm:spPr/>
    </dgm:pt>
    <dgm:pt modelId="{420F4E29-B1F2-4AB5-9AA0-DDDB4923B619}" type="pres">
      <dgm:prSet presAssocID="{589BD396-B317-4B1D-8D3D-8AA36456F372}" presName="preLine2" presStyleLbl="parChTrans1D1" presStyleIdx="1" presStyleCnt="6"/>
      <dgm:spPr/>
    </dgm:pt>
    <dgm:pt modelId="{146056DB-22FA-4D77-B68D-7BA040E0BAC8}" type="pres">
      <dgm:prSet presAssocID="{589BD396-B317-4B1D-8D3D-8AA36456F372}" presName="desTx2" presStyleLbl="revTx" presStyleIdx="0" presStyleCnt="0" custScaleX="114747">
        <dgm:presLayoutVars>
          <dgm:bulletEnabled val="1"/>
        </dgm:presLayoutVars>
      </dgm:prSet>
      <dgm:spPr/>
    </dgm:pt>
    <dgm:pt modelId="{498FF261-BA0A-409F-A5AA-63127D90CE34}" type="pres">
      <dgm:prSet presAssocID="{AEFA6A11-1E59-4C2B-B932-AE8EF913BDF1}" presName="Name45" presStyleLbl="parChTrans1D1" presStyleIdx="2" presStyleCnt="6"/>
      <dgm:spPr/>
    </dgm:pt>
    <dgm:pt modelId="{B6141393-4181-46A6-B04C-E5C4801E6098}" type="pres">
      <dgm:prSet presAssocID="{EDFD440C-B927-462D-A765-5F060DDFD652}" presName="txAndLines2" presStyleCnt="0"/>
      <dgm:spPr/>
    </dgm:pt>
    <dgm:pt modelId="{FEEAE18C-D4E7-4BCA-884A-38227C7FC301}" type="pres">
      <dgm:prSet presAssocID="{EDFD440C-B927-462D-A765-5F060DDFD652}" presName="anchor2" presStyleCnt="0"/>
      <dgm:spPr/>
    </dgm:pt>
    <dgm:pt modelId="{8B886036-0BF5-460E-955B-78FE57AEF48F}" type="pres">
      <dgm:prSet presAssocID="{EDFD440C-B927-462D-A765-5F060DDFD652}" presName="backup2" presStyleCnt="0"/>
      <dgm:spPr/>
    </dgm:pt>
    <dgm:pt modelId="{6A664A8D-04A4-4BC6-8C62-DB599951E02C}" type="pres">
      <dgm:prSet presAssocID="{EDFD440C-B927-462D-A765-5F060DDFD652}" presName="preLine2" presStyleLbl="parChTrans1D1" presStyleIdx="3" presStyleCnt="6"/>
      <dgm:spPr/>
    </dgm:pt>
    <dgm:pt modelId="{18D20DEB-5C2B-4C91-8DD1-DF9C3AEE6064}" type="pres">
      <dgm:prSet presAssocID="{EDFD440C-B927-462D-A765-5F060DDFD652}" presName="desTx2" presStyleLbl="revTx" presStyleIdx="0" presStyleCnt="0" custScaleX="120396">
        <dgm:presLayoutVars>
          <dgm:bulletEnabled val="1"/>
        </dgm:presLayoutVars>
      </dgm:prSet>
      <dgm:spPr/>
    </dgm:pt>
    <dgm:pt modelId="{0A25BCD5-9C1E-431F-AA91-590CB6E3D37A}" type="pres">
      <dgm:prSet presAssocID="{1BB83731-7360-4D25-9A49-C8DF95801C6F}" presName="Name45" presStyleLbl="parChTrans1D1" presStyleIdx="4" presStyleCnt="6"/>
      <dgm:spPr/>
    </dgm:pt>
    <dgm:pt modelId="{EF2F8CD7-353A-4A0B-A882-8A8A9B6076DD}" type="pres">
      <dgm:prSet presAssocID="{D1BF7009-1061-4F25-BB65-A8B8A76EF39C}" presName="txAndLines2" presStyleCnt="0"/>
      <dgm:spPr/>
    </dgm:pt>
    <dgm:pt modelId="{25062283-91FC-4209-9AD6-A1DB3092E4F5}" type="pres">
      <dgm:prSet presAssocID="{D1BF7009-1061-4F25-BB65-A8B8A76EF39C}" presName="anchor2" presStyleCnt="0"/>
      <dgm:spPr/>
    </dgm:pt>
    <dgm:pt modelId="{CCF13B4E-95E3-43AC-815C-C99C69500745}" type="pres">
      <dgm:prSet presAssocID="{D1BF7009-1061-4F25-BB65-A8B8A76EF39C}" presName="backup2" presStyleCnt="0"/>
      <dgm:spPr/>
    </dgm:pt>
    <dgm:pt modelId="{61DB4137-0AFC-49C7-9682-AD004D3E7439}" type="pres">
      <dgm:prSet presAssocID="{D1BF7009-1061-4F25-BB65-A8B8A76EF39C}" presName="preLine2" presStyleLbl="parChTrans1D1" presStyleIdx="5" presStyleCnt="6"/>
      <dgm:spPr/>
    </dgm:pt>
    <dgm:pt modelId="{D3A76B9D-D3B8-44C5-87C1-346EDB41F7A2}" type="pres">
      <dgm:prSet presAssocID="{D1BF7009-1061-4F25-BB65-A8B8A76EF39C}" presName="desTx2" presStyleLbl="revTx" presStyleIdx="0" presStyleCnt="0" custScaleX="113218">
        <dgm:presLayoutVars>
          <dgm:bulletEnabled val="1"/>
        </dgm:presLayoutVars>
      </dgm:prSet>
      <dgm:spPr/>
    </dgm:pt>
  </dgm:ptLst>
  <dgm:cxnLst>
    <dgm:cxn modelId="{00E61423-C87F-43EE-B89E-FAD5BFDFA07D}" type="presOf" srcId="{EDFD440C-B927-462D-A765-5F060DDFD652}" destId="{18D20DEB-5C2B-4C91-8DD1-DF9C3AEE6064}" srcOrd="0" destOrd="0" presId="urn:microsoft.com/office/officeart/2009/3/layout/SubStepProcess"/>
    <dgm:cxn modelId="{0B059036-322B-4308-8ECB-D2EC77497BB7}" srcId="{F6420506-9A2D-4043-939F-00FFA5586C8E}" destId="{589BD396-B317-4B1D-8D3D-8AA36456F372}" srcOrd="0" destOrd="0" parTransId="{858F8F2B-7A0B-4A44-AD95-86A57096B581}" sibTransId="{BD8E6016-D237-47BC-B953-206EC52D0F74}"/>
    <dgm:cxn modelId="{F475A561-2495-495A-BFE5-D480F4D72C68}" type="presOf" srcId="{F6420506-9A2D-4043-939F-00FFA5586C8E}" destId="{4363D44A-884B-41D2-8F46-2873272EC6C7}" srcOrd="0" destOrd="0" presId="urn:microsoft.com/office/officeart/2009/3/layout/SubStepProcess"/>
    <dgm:cxn modelId="{DF6CBC67-EFAD-438A-8EF5-62CED281D416}" type="presOf" srcId="{AFE6DC7A-5DD0-4C89-BAFA-73EAD14C26CA}" destId="{146056DB-22FA-4D77-B68D-7BA040E0BAC8}" srcOrd="0" destOrd="1" presId="urn:microsoft.com/office/officeart/2009/3/layout/SubStepProcess"/>
    <dgm:cxn modelId="{F567FB68-2FFE-40E7-9CDF-950BFD84C5BF}" srcId="{B6BC94A7-8810-41D8-987E-8EA8590AA3BB}" destId="{9F513E40-2CAA-4840-8162-94D7C22C3E74}" srcOrd="0" destOrd="0" parTransId="{F036B709-E8EA-4953-B2AB-3CAC6981788C}" sibTransId="{A8BB1086-3AFB-4249-A177-C94151EDD0A7}"/>
    <dgm:cxn modelId="{69E66F6F-60E2-4215-927E-9CD1CCE5D3B4}" srcId="{F6420506-9A2D-4043-939F-00FFA5586C8E}" destId="{D1BF7009-1061-4F25-BB65-A8B8A76EF39C}" srcOrd="2" destOrd="0" parTransId="{1BB83731-7360-4D25-9A49-C8DF95801C6F}" sibTransId="{AAF7579C-5536-47D8-A0F2-ED6418D0B2E8}"/>
    <dgm:cxn modelId="{6DDE2670-0323-45E8-9EC0-EC783C5761C2}" srcId="{B6BC94A7-8810-41D8-987E-8EA8590AA3BB}" destId="{F6420506-9A2D-4043-939F-00FFA5586C8E}" srcOrd="1" destOrd="0" parTransId="{6EAF17AF-ADA9-4794-BF99-BE52E33A5927}" sibTransId="{FEB8EDA0-14D5-43CA-982B-FC617C413617}"/>
    <dgm:cxn modelId="{77F67F73-DAF1-4E9F-9D48-7A2B0A961FD4}" type="presOf" srcId="{D1BF7009-1061-4F25-BB65-A8B8A76EF39C}" destId="{D3A76B9D-D3B8-44C5-87C1-346EDB41F7A2}" srcOrd="0" destOrd="0" presId="urn:microsoft.com/office/officeart/2009/3/layout/SubStepProcess"/>
    <dgm:cxn modelId="{6401C354-197A-4102-AA7A-C9644FAC5D9D}" srcId="{F6420506-9A2D-4043-939F-00FFA5586C8E}" destId="{EDFD440C-B927-462D-A765-5F060DDFD652}" srcOrd="1" destOrd="0" parTransId="{AEFA6A11-1E59-4C2B-B932-AE8EF913BDF1}" sibTransId="{827681ED-3ACB-46B6-8CD2-3E7524F7E6C6}"/>
    <dgm:cxn modelId="{E38C7183-5255-404C-B32B-47CB708A888A}" srcId="{589BD396-B317-4B1D-8D3D-8AA36456F372}" destId="{AFE6DC7A-5DD0-4C89-BAFA-73EAD14C26CA}" srcOrd="0" destOrd="0" parTransId="{B478AC4A-89C1-42F1-8659-D7B56B4AF505}" sibTransId="{0F3A87D7-5302-4A59-8123-DA0A4CDF9B89}"/>
    <dgm:cxn modelId="{8A92EDBA-8A89-43CE-9DAB-68B25AD779B1}" type="presOf" srcId="{B6BC94A7-8810-41D8-987E-8EA8590AA3BB}" destId="{35591A21-6F4F-48EE-AA3F-DD26DD83A2BE}" srcOrd="0" destOrd="0" presId="urn:microsoft.com/office/officeart/2009/3/layout/SubStepProcess"/>
    <dgm:cxn modelId="{13C192C3-402E-43EF-BB7F-6FF489C4AFE2}" type="presOf" srcId="{9F513E40-2CAA-4840-8162-94D7C22C3E74}" destId="{8107E686-7FC1-4FFE-B81C-6B269C76B6E8}" srcOrd="0" destOrd="0" presId="urn:microsoft.com/office/officeart/2009/3/layout/SubStepProcess"/>
    <dgm:cxn modelId="{1DB646D7-F6E6-4E59-8DF3-294100BCD1A0}" type="presOf" srcId="{589BD396-B317-4B1D-8D3D-8AA36456F372}" destId="{146056DB-22FA-4D77-B68D-7BA040E0BAC8}" srcOrd="0" destOrd="0" presId="urn:microsoft.com/office/officeart/2009/3/layout/SubStepProcess"/>
    <dgm:cxn modelId="{E950DB01-B8C3-4CA5-8398-93EE3CC9B0DF}" type="presParOf" srcId="{35591A21-6F4F-48EE-AA3F-DD26DD83A2BE}" destId="{8107E686-7FC1-4FFE-B81C-6B269C76B6E8}" srcOrd="0" destOrd="0" presId="urn:microsoft.com/office/officeart/2009/3/layout/SubStepProcess"/>
    <dgm:cxn modelId="{AD498A6A-8D2D-4FC8-9E99-8534742D40AB}" type="presParOf" srcId="{35591A21-6F4F-48EE-AA3F-DD26DD83A2BE}" destId="{4363D44A-884B-41D2-8F46-2873272EC6C7}" srcOrd="1" destOrd="0" presId="urn:microsoft.com/office/officeart/2009/3/layout/SubStepProcess"/>
    <dgm:cxn modelId="{FE18B06A-D1CB-409D-B856-A3428C17E46A}" type="presParOf" srcId="{35591A21-6F4F-48EE-AA3F-DD26DD83A2BE}" destId="{9ACF4A5A-1CD1-4706-8C41-25E0A5373C64}" srcOrd="2" destOrd="0" presId="urn:microsoft.com/office/officeart/2009/3/layout/SubStepProcess"/>
    <dgm:cxn modelId="{B9BAA6C3-7818-440B-9E7F-89BEA004E049}" type="presParOf" srcId="{35591A21-6F4F-48EE-AA3F-DD26DD83A2BE}" destId="{8C3ABA31-405B-4DD7-903E-4526D9BCFA53}" srcOrd="3" destOrd="0" presId="urn:microsoft.com/office/officeart/2009/3/layout/SubStepProcess"/>
    <dgm:cxn modelId="{027B3703-399F-4652-B417-AC09F7227E03}" type="presParOf" srcId="{8C3ABA31-405B-4DD7-903E-4526D9BCFA53}" destId="{FED82B3E-B11C-4E15-899B-F7BA25225361}" srcOrd="0" destOrd="0" presId="urn:microsoft.com/office/officeart/2009/3/layout/SubStepProcess"/>
    <dgm:cxn modelId="{D2FBA108-863B-45D4-9341-C76137C37091}" type="presParOf" srcId="{8C3ABA31-405B-4DD7-903E-4526D9BCFA53}" destId="{44095863-92BC-4245-854C-33F7E7F22FEB}" srcOrd="1" destOrd="0" presId="urn:microsoft.com/office/officeart/2009/3/layout/SubStepProcess"/>
    <dgm:cxn modelId="{6C077B11-AA2E-4CE6-B538-90CA03C0A58E}" type="presParOf" srcId="{44095863-92BC-4245-854C-33F7E7F22FEB}" destId="{E7BBB2A7-0CFA-409E-94DE-DA8BF43EF7AB}" srcOrd="0" destOrd="0" presId="urn:microsoft.com/office/officeart/2009/3/layout/SubStepProcess"/>
    <dgm:cxn modelId="{4C2BCDBA-BE4E-49DC-8886-A823A3BB306B}" type="presParOf" srcId="{44095863-92BC-4245-854C-33F7E7F22FEB}" destId="{4FBA8B7F-E9C5-4932-B0D6-720B48931B28}" srcOrd="1" destOrd="0" presId="urn:microsoft.com/office/officeart/2009/3/layout/SubStepProcess"/>
    <dgm:cxn modelId="{FE55E1EE-250F-4753-BFFC-1061295A92D2}" type="presParOf" srcId="{44095863-92BC-4245-854C-33F7E7F22FEB}" destId="{420F4E29-B1F2-4AB5-9AA0-DDDB4923B619}" srcOrd="2" destOrd="0" presId="urn:microsoft.com/office/officeart/2009/3/layout/SubStepProcess"/>
    <dgm:cxn modelId="{2F5155DD-1DCC-4E6E-A0E6-410F0F06424D}" type="presParOf" srcId="{44095863-92BC-4245-854C-33F7E7F22FEB}" destId="{146056DB-22FA-4D77-B68D-7BA040E0BAC8}" srcOrd="3" destOrd="0" presId="urn:microsoft.com/office/officeart/2009/3/layout/SubStepProcess"/>
    <dgm:cxn modelId="{21753917-A92D-474A-A098-EBA0A079BD8B}" type="presParOf" srcId="{8C3ABA31-405B-4DD7-903E-4526D9BCFA53}" destId="{498FF261-BA0A-409F-A5AA-63127D90CE34}" srcOrd="2" destOrd="0" presId="urn:microsoft.com/office/officeart/2009/3/layout/SubStepProcess"/>
    <dgm:cxn modelId="{B7361CEF-E16B-48AC-B55A-7B5174534CAF}" type="presParOf" srcId="{8C3ABA31-405B-4DD7-903E-4526D9BCFA53}" destId="{B6141393-4181-46A6-B04C-E5C4801E6098}" srcOrd="3" destOrd="0" presId="urn:microsoft.com/office/officeart/2009/3/layout/SubStepProcess"/>
    <dgm:cxn modelId="{B9A8A2C0-AE2F-4AC4-AF32-7CEB9035081F}" type="presParOf" srcId="{B6141393-4181-46A6-B04C-E5C4801E6098}" destId="{FEEAE18C-D4E7-4BCA-884A-38227C7FC301}" srcOrd="0" destOrd="0" presId="urn:microsoft.com/office/officeart/2009/3/layout/SubStepProcess"/>
    <dgm:cxn modelId="{96F5347C-AD77-48BB-9B4E-75B21CCBEF97}" type="presParOf" srcId="{B6141393-4181-46A6-B04C-E5C4801E6098}" destId="{8B886036-0BF5-460E-955B-78FE57AEF48F}" srcOrd="1" destOrd="0" presId="urn:microsoft.com/office/officeart/2009/3/layout/SubStepProcess"/>
    <dgm:cxn modelId="{07A246AC-C015-44C7-B5CF-0D9E210C8579}" type="presParOf" srcId="{B6141393-4181-46A6-B04C-E5C4801E6098}" destId="{6A664A8D-04A4-4BC6-8C62-DB599951E02C}" srcOrd="2" destOrd="0" presId="urn:microsoft.com/office/officeart/2009/3/layout/SubStepProcess"/>
    <dgm:cxn modelId="{66336444-A846-46BE-92CC-66FB57564EA1}" type="presParOf" srcId="{B6141393-4181-46A6-B04C-E5C4801E6098}" destId="{18D20DEB-5C2B-4C91-8DD1-DF9C3AEE6064}" srcOrd="3" destOrd="0" presId="urn:microsoft.com/office/officeart/2009/3/layout/SubStepProcess"/>
    <dgm:cxn modelId="{DBF6506C-AF42-4DCB-B046-E59F11C8FA58}" type="presParOf" srcId="{8C3ABA31-405B-4DD7-903E-4526D9BCFA53}" destId="{0A25BCD5-9C1E-431F-AA91-590CB6E3D37A}" srcOrd="4" destOrd="0" presId="urn:microsoft.com/office/officeart/2009/3/layout/SubStepProcess"/>
    <dgm:cxn modelId="{9256A666-2152-4A17-9682-5CD87D59E81B}" type="presParOf" srcId="{8C3ABA31-405B-4DD7-903E-4526D9BCFA53}" destId="{EF2F8CD7-353A-4A0B-A882-8A8A9B6076DD}" srcOrd="5" destOrd="0" presId="urn:microsoft.com/office/officeart/2009/3/layout/SubStepProcess"/>
    <dgm:cxn modelId="{C4E07BBF-23CA-4680-9D33-6386B5BE91EB}" type="presParOf" srcId="{EF2F8CD7-353A-4A0B-A882-8A8A9B6076DD}" destId="{25062283-91FC-4209-9AD6-A1DB3092E4F5}" srcOrd="0" destOrd="0" presId="urn:microsoft.com/office/officeart/2009/3/layout/SubStepProcess"/>
    <dgm:cxn modelId="{FD303D39-F493-42AB-B383-7EF4FAFF376E}" type="presParOf" srcId="{EF2F8CD7-353A-4A0B-A882-8A8A9B6076DD}" destId="{CCF13B4E-95E3-43AC-815C-C99C69500745}" srcOrd="1" destOrd="0" presId="urn:microsoft.com/office/officeart/2009/3/layout/SubStepProcess"/>
    <dgm:cxn modelId="{7D12C613-F4AC-4765-AF10-5E79228D94AB}" type="presParOf" srcId="{EF2F8CD7-353A-4A0B-A882-8A8A9B6076DD}" destId="{61DB4137-0AFC-49C7-9682-AD004D3E7439}" srcOrd="2" destOrd="0" presId="urn:microsoft.com/office/officeart/2009/3/layout/SubStepProcess"/>
    <dgm:cxn modelId="{51F1E234-D728-4DA0-AA02-184C49D49256}" type="presParOf" srcId="{EF2F8CD7-353A-4A0B-A882-8A8A9B6076DD}" destId="{D3A76B9D-D3B8-44C5-87C1-346EDB41F7A2}"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526D3C-1A95-4815-B714-7AD923895899}"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en-US"/>
        </a:p>
      </dgm:t>
    </dgm:pt>
    <dgm:pt modelId="{263077F9-1418-4599-B341-86294EB66C3F}">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Examples of Sexual Harassment:</a:t>
          </a:r>
          <a:endParaRPr lang="en-US" b="1" baseline="0" dirty="0">
            <a:solidFill>
              <a:schemeClr val="tx1"/>
            </a:solidFill>
          </a:endParaRPr>
        </a:p>
      </dgm:t>
    </dgm:pt>
    <dgm:pt modelId="{9C8F8C64-EFDA-4BB5-94C3-1A813E134ED3}" type="parTrans" cxnId="{0B5C8A3B-5AD6-4E8D-8187-00D0873DDE51}">
      <dgm:prSet/>
      <dgm:spPr/>
      <dgm:t>
        <a:bodyPr/>
        <a:lstStyle/>
        <a:p>
          <a:endParaRPr lang="en-US"/>
        </a:p>
      </dgm:t>
    </dgm:pt>
    <dgm:pt modelId="{C7423BF0-D6E2-4D33-BA65-D22385DA324E}" type="sibTrans" cxnId="{0B5C8A3B-5AD6-4E8D-8187-00D0873DDE51}">
      <dgm:prSet/>
      <dgm:spPr/>
      <dgm:t>
        <a:bodyPr/>
        <a:lstStyle/>
        <a:p>
          <a:endParaRPr lang="en-US"/>
        </a:p>
      </dgm:t>
    </dgm:pt>
    <dgm:pt modelId="{D3D375F0-4CC5-428C-8FF9-82A755824F1D}">
      <dgm:prSet/>
      <dgm:spPr/>
      <dgm:t>
        <a:bodyPr/>
        <a:lstStyle/>
        <a:p>
          <a:r>
            <a:rPr lang="en-US" b="0" i="0" baseline="0" dirty="0">
              <a:solidFill>
                <a:schemeClr val="tx1"/>
              </a:solidFill>
            </a:rPr>
            <a:t>making sexual suggestions or pressuring students for sexual favors;</a:t>
          </a:r>
          <a:endParaRPr lang="en-US" baseline="0" dirty="0">
            <a:solidFill>
              <a:schemeClr val="tx1"/>
            </a:solidFill>
          </a:endParaRPr>
        </a:p>
      </dgm:t>
    </dgm:pt>
    <dgm:pt modelId="{A01670BD-5B10-483D-84DD-EB67F6A2C4D1}" type="parTrans" cxnId="{41D6A9E3-F935-4A25-AB2E-C4A39EC9858E}">
      <dgm:prSet/>
      <dgm:spPr/>
      <dgm:t>
        <a:bodyPr/>
        <a:lstStyle/>
        <a:p>
          <a:endParaRPr lang="en-US"/>
        </a:p>
      </dgm:t>
    </dgm:pt>
    <dgm:pt modelId="{EC27DE30-85B2-427C-B1B1-7D16812FCFC9}" type="sibTrans" cxnId="{41D6A9E3-F935-4A25-AB2E-C4A39EC9858E}">
      <dgm:prSet/>
      <dgm:spPr/>
      <dgm:t>
        <a:bodyPr/>
        <a:lstStyle/>
        <a:p>
          <a:endParaRPr lang="en-US"/>
        </a:p>
      </dgm:t>
    </dgm:pt>
    <dgm:pt modelId="{28A59DAF-7C41-4ECE-8146-857F1F05B96A}">
      <dgm:prSet/>
      <dgm:spPr/>
      <dgm:t>
        <a:bodyPr/>
        <a:lstStyle/>
        <a:p>
          <a:r>
            <a:rPr lang="en-US" b="0" i="0" baseline="0" dirty="0">
              <a:solidFill>
                <a:schemeClr val="tx1"/>
              </a:solidFill>
            </a:rPr>
            <a:t>touching of a sexual nature;</a:t>
          </a:r>
          <a:endParaRPr lang="en-US" baseline="0" dirty="0">
            <a:solidFill>
              <a:schemeClr val="tx1"/>
            </a:solidFill>
          </a:endParaRPr>
        </a:p>
      </dgm:t>
    </dgm:pt>
    <dgm:pt modelId="{9A99D0EB-C66B-4BCB-BCAA-FBD090E1EFD5}" type="parTrans" cxnId="{0E2055BE-DDCD-4CBB-9890-4E6B615617C5}">
      <dgm:prSet/>
      <dgm:spPr/>
      <dgm:t>
        <a:bodyPr/>
        <a:lstStyle/>
        <a:p>
          <a:endParaRPr lang="en-US"/>
        </a:p>
      </dgm:t>
    </dgm:pt>
    <dgm:pt modelId="{06AF6DDB-9AD5-4FEC-AA21-F91DAADBA0D4}" type="sibTrans" cxnId="{0E2055BE-DDCD-4CBB-9890-4E6B615617C5}">
      <dgm:prSet/>
      <dgm:spPr/>
      <dgm:t>
        <a:bodyPr/>
        <a:lstStyle/>
        <a:p>
          <a:endParaRPr lang="en-US"/>
        </a:p>
      </dgm:t>
    </dgm:pt>
    <dgm:pt modelId="{546EF70F-2B27-4CD7-B1FE-25BDDC0624C3}">
      <dgm:prSet/>
      <dgm:spPr/>
      <dgm:t>
        <a:bodyPr/>
        <a:lstStyle/>
        <a:p>
          <a:r>
            <a:rPr lang="en-US" b="0" i="0" baseline="0" dirty="0">
              <a:solidFill>
                <a:schemeClr val="tx1"/>
              </a:solidFill>
            </a:rPr>
            <a:t>writing graffiti of a sexual nature;</a:t>
          </a:r>
          <a:endParaRPr lang="en-US" baseline="0" dirty="0">
            <a:solidFill>
              <a:schemeClr val="tx1"/>
            </a:solidFill>
          </a:endParaRPr>
        </a:p>
      </dgm:t>
    </dgm:pt>
    <dgm:pt modelId="{5491D56F-B6AD-4294-BE2F-D24E8CFE5778}" type="parTrans" cxnId="{99D5AF45-8D07-4CDA-AE19-C9A3594758C4}">
      <dgm:prSet/>
      <dgm:spPr/>
      <dgm:t>
        <a:bodyPr/>
        <a:lstStyle/>
        <a:p>
          <a:endParaRPr lang="en-US"/>
        </a:p>
      </dgm:t>
    </dgm:pt>
    <dgm:pt modelId="{2C7E59B2-CCDE-4A30-B2B3-E14C1FBF1020}" type="sibTrans" cxnId="{99D5AF45-8D07-4CDA-AE19-C9A3594758C4}">
      <dgm:prSet/>
      <dgm:spPr/>
      <dgm:t>
        <a:bodyPr/>
        <a:lstStyle/>
        <a:p>
          <a:endParaRPr lang="en-US"/>
        </a:p>
      </dgm:t>
    </dgm:pt>
    <dgm:pt modelId="{DDA94CD7-AB46-4C77-A085-0F0EAFA02C3E}">
      <dgm:prSet/>
      <dgm:spPr/>
      <dgm:t>
        <a:bodyPr/>
        <a:lstStyle/>
        <a:p>
          <a:r>
            <a:rPr lang="en-US" b="0" i="0" baseline="0" dirty="0">
              <a:solidFill>
                <a:schemeClr val="tx1"/>
              </a:solidFill>
            </a:rPr>
            <a:t>displaying or distributing sexually explicit drawings, pictures, or written materials;</a:t>
          </a:r>
          <a:endParaRPr lang="en-US" baseline="0" dirty="0">
            <a:solidFill>
              <a:schemeClr val="tx1"/>
            </a:solidFill>
          </a:endParaRPr>
        </a:p>
      </dgm:t>
    </dgm:pt>
    <dgm:pt modelId="{51738B68-98EC-4E02-9517-B4A80E4C468D}" type="parTrans" cxnId="{F25F11E9-4910-4ECE-AF68-779D6C64435D}">
      <dgm:prSet/>
      <dgm:spPr/>
      <dgm:t>
        <a:bodyPr/>
        <a:lstStyle/>
        <a:p>
          <a:endParaRPr lang="en-US"/>
        </a:p>
      </dgm:t>
    </dgm:pt>
    <dgm:pt modelId="{BD33732B-5559-40B9-91B9-AF1D5EB00600}" type="sibTrans" cxnId="{F25F11E9-4910-4ECE-AF68-779D6C64435D}">
      <dgm:prSet/>
      <dgm:spPr/>
      <dgm:t>
        <a:bodyPr/>
        <a:lstStyle/>
        <a:p>
          <a:endParaRPr lang="en-US"/>
        </a:p>
      </dgm:t>
    </dgm:pt>
    <dgm:pt modelId="{736C64EB-17D8-4133-8017-AA5BA0F94978}">
      <dgm:prSet/>
      <dgm:spPr/>
      <dgm:t>
        <a:bodyPr/>
        <a:lstStyle/>
        <a:p>
          <a:r>
            <a:rPr lang="en-US" b="0" i="0" baseline="0" dirty="0">
              <a:solidFill>
                <a:schemeClr val="tx1"/>
              </a:solidFill>
            </a:rPr>
            <a:t>performing sexual gestures or touching oneself sexually in front of others;</a:t>
          </a:r>
          <a:endParaRPr lang="en-US" baseline="0" dirty="0">
            <a:solidFill>
              <a:schemeClr val="tx1"/>
            </a:solidFill>
          </a:endParaRPr>
        </a:p>
      </dgm:t>
    </dgm:pt>
    <dgm:pt modelId="{81F75930-4535-4BC0-9888-FEC51D48B2AF}" type="parTrans" cxnId="{814157A1-0098-4B3D-A312-D676C78B9D9D}">
      <dgm:prSet/>
      <dgm:spPr/>
      <dgm:t>
        <a:bodyPr/>
        <a:lstStyle/>
        <a:p>
          <a:endParaRPr lang="en-US"/>
        </a:p>
      </dgm:t>
    </dgm:pt>
    <dgm:pt modelId="{60FD3F89-B79E-482D-9884-72EFDDFC1882}" type="sibTrans" cxnId="{814157A1-0098-4B3D-A312-D676C78B9D9D}">
      <dgm:prSet/>
      <dgm:spPr/>
      <dgm:t>
        <a:bodyPr/>
        <a:lstStyle/>
        <a:p>
          <a:endParaRPr lang="en-US"/>
        </a:p>
      </dgm:t>
    </dgm:pt>
    <dgm:pt modelId="{53C8C93E-F7AB-43BF-9E3D-43935990C298}">
      <dgm:prSet/>
      <dgm:spPr/>
      <dgm:t>
        <a:bodyPr/>
        <a:lstStyle/>
        <a:p>
          <a:r>
            <a:rPr lang="en-US" b="0" i="0" baseline="0" dirty="0">
              <a:solidFill>
                <a:schemeClr val="tx1"/>
              </a:solidFill>
            </a:rPr>
            <a:t>telling sexual or dirty jokes;</a:t>
          </a:r>
          <a:endParaRPr lang="en-US" baseline="0" dirty="0">
            <a:solidFill>
              <a:schemeClr val="tx1"/>
            </a:solidFill>
          </a:endParaRPr>
        </a:p>
      </dgm:t>
    </dgm:pt>
    <dgm:pt modelId="{F7451EF3-08A1-4247-8BA0-FB3833BFF42E}" type="parTrans" cxnId="{552D5E24-7C79-420D-8573-86AB36672E16}">
      <dgm:prSet/>
      <dgm:spPr/>
      <dgm:t>
        <a:bodyPr/>
        <a:lstStyle/>
        <a:p>
          <a:endParaRPr lang="en-US"/>
        </a:p>
      </dgm:t>
    </dgm:pt>
    <dgm:pt modelId="{50F37F76-EC82-4B72-8D1E-3D6A1620D7B0}" type="sibTrans" cxnId="{552D5E24-7C79-420D-8573-86AB36672E16}">
      <dgm:prSet/>
      <dgm:spPr/>
      <dgm:t>
        <a:bodyPr/>
        <a:lstStyle/>
        <a:p>
          <a:endParaRPr lang="en-US"/>
        </a:p>
      </dgm:t>
    </dgm:pt>
    <dgm:pt modelId="{12F09460-5E17-4F9A-90E5-F29CFB1FFFB7}">
      <dgm:prSet/>
      <dgm:spPr/>
      <dgm:t>
        <a:bodyPr/>
        <a:lstStyle/>
        <a:p>
          <a:r>
            <a:rPr lang="en-US" b="0" i="0" baseline="0" dirty="0">
              <a:solidFill>
                <a:schemeClr val="tx1"/>
              </a:solidFill>
            </a:rPr>
            <a:t>spreading sexual rumors or rating other students as to sexual activity or performance; or</a:t>
          </a:r>
          <a:endParaRPr lang="en-US" baseline="0" dirty="0">
            <a:solidFill>
              <a:schemeClr val="tx1"/>
            </a:solidFill>
          </a:endParaRPr>
        </a:p>
      </dgm:t>
    </dgm:pt>
    <dgm:pt modelId="{1AF185E5-865D-4AF9-A93F-3F5AD30B5F1C}" type="parTrans" cxnId="{D6D08459-7608-446C-AB5F-2BFE56F8C598}">
      <dgm:prSet/>
      <dgm:spPr/>
      <dgm:t>
        <a:bodyPr/>
        <a:lstStyle/>
        <a:p>
          <a:endParaRPr lang="en-US"/>
        </a:p>
      </dgm:t>
    </dgm:pt>
    <dgm:pt modelId="{E0CE790B-4BD5-4E7C-9077-4665B87BC07C}" type="sibTrans" cxnId="{D6D08459-7608-446C-AB5F-2BFE56F8C598}">
      <dgm:prSet/>
      <dgm:spPr/>
      <dgm:t>
        <a:bodyPr/>
        <a:lstStyle/>
        <a:p>
          <a:endParaRPr lang="en-US"/>
        </a:p>
      </dgm:t>
    </dgm:pt>
    <dgm:pt modelId="{94CAB6F5-BDD9-41F7-8A1E-BC41C2AFF5C7}">
      <dgm:prSet/>
      <dgm:spPr/>
      <dgm:t>
        <a:bodyPr/>
        <a:lstStyle/>
        <a:p>
          <a:r>
            <a:rPr lang="en-US" b="0" i="0" baseline="0" dirty="0">
              <a:solidFill>
                <a:schemeClr val="tx1"/>
              </a:solidFill>
            </a:rPr>
            <a:t>circulating or showing e-mails or Web sites of a sexual nature.</a:t>
          </a:r>
          <a:endParaRPr lang="en-US" baseline="0" dirty="0">
            <a:solidFill>
              <a:schemeClr val="tx1"/>
            </a:solidFill>
          </a:endParaRPr>
        </a:p>
      </dgm:t>
    </dgm:pt>
    <dgm:pt modelId="{F1B21130-9795-415C-BDD1-B1F195BF08AE}" type="parTrans" cxnId="{FB6A23E1-1275-457A-B79A-C09B20FEBA00}">
      <dgm:prSet/>
      <dgm:spPr/>
      <dgm:t>
        <a:bodyPr/>
        <a:lstStyle/>
        <a:p>
          <a:endParaRPr lang="en-US"/>
        </a:p>
      </dgm:t>
    </dgm:pt>
    <dgm:pt modelId="{F590E97A-951C-4A1B-A5DC-7D816645784E}" type="sibTrans" cxnId="{FB6A23E1-1275-457A-B79A-C09B20FEBA00}">
      <dgm:prSet/>
      <dgm:spPr/>
      <dgm:t>
        <a:bodyPr/>
        <a:lstStyle/>
        <a:p>
          <a:endParaRPr lang="en-US"/>
        </a:p>
      </dgm:t>
    </dgm:pt>
    <dgm:pt modelId="{D663052C-6C1F-4E17-AEE9-7E07731EBAA8}">
      <dgm:prSet/>
      <dgm:spPr/>
      <dgm:t>
        <a:bodyPr/>
        <a:lstStyle/>
        <a:p>
          <a:endParaRPr lang="en-US" baseline="0" dirty="0">
            <a:solidFill>
              <a:schemeClr val="tx1"/>
            </a:solidFill>
          </a:endParaRPr>
        </a:p>
      </dgm:t>
    </dgm:pt>
    <dgm:pt modelId="{857F02CE-7E3E-462E-80B7-61417E6ECC1D}" type="parTrans" cxnId="{BD7E37F5-D970-4E7F-B9C4-7A4592E1650D}">
      <dgm:prSet/>
      <dgm:spPr/>
      <dgm:t>
        <a:bodyPr/>
        <a:lstStyle/>
        <a:p>
          <a:endParaRPr lang="en-US"/>
        </a:p>
      </dgm:t>
    </dgm:pt>
    <dgm:pt modelId="{5F986626-C2B3-41AA-8967-1DD0253E34FB}" type="sibTrans" cxnId="{BD7E37F5-D970-4E7F-B9C4-7A4592E1650D}">
      <dgm:prSet/>
      <dgm:spPr/>
      <dgm:t>
        <a:bodyPr/>
        <a:lstStyle/>
        <a:p>
          <a:endParaRPr lang="en-US"/>
        </a:p>
      </dgm:t>
    </dgm:pt>
    <dgm:pt modelId="{BA6DB3B6-E750-4262-8178-AA033BD70457}">
      <dgm:prSet/>
      <dgm:spPr/>
      <dgm:t>
        <a:bodyPr/>
        <a:lstStyle/>
        <a:p>
          <a:endParaRPr lang="en-US" baseline="0" dirty="0">
            <a:solidFill>
              <a:schemeClr val="tx1"/>
            </a:solidFill>
          </a:endParaRPr>
        </a:p>
      </dgm:t>
    </dgm:pt>
    <dgm:pt modelId="{BEF66BD9-293C-45D7-BC64-39FFFCAB6B14}" type="parTrans" cxnId="{97F066C6-D5A8-4636-9077-F05BEF55A934}">
      <dgm:prSet/>
      <dgm:spPr/>
      <dgm:t>
        <a:bodyPr/>
        <a:lstStyle/>
        <a:p>
          <a:endParaRPr lang="en-US"/>
        </a:p>
      </dgm:t>
    </dgm:pt>
    <dgm:pt modelId="{82AB8C27-AB32-4484-BA12-986127DDC57E}" type="sibTrans" cxnId="{97F066C6-D5A8-4636-9077-F05BEF55A934}">
      <dgm:prSet/>
      <dgm:spPr/>
      <dgm:t>
        <a:bodyPr/>
        <a:lstStyle/>
        <a:p>
          <a:endParaRPr lang="en-US"/>
        </a:p>
      </dgm:t>
    </dgm:pt>
    <dgm:pt modelId="{5478FE3C-CF12-498E-AB59-8CD405CBE390}">
      <dgm:prSet/>
      <dgm:spPr/>
      <dgm:t>
        <a:bodyPr/>
        <a:lstStyle/>
        <a:p>
          <a:endParaRPr lang="en-US" baseline="0" dirty="0">
            <a:solidFill>
              <a:schemeClr val="tx1"/>
            </a:solidFill>
          </a:endParaRPr>
        </a:p>
      </dgm:t>
    </dgm:pt>
    <dgm:pt modelId="{0C4C6948-B6B5-43AF-B432-774062E2F03D}" type="parTrans" cxnId="{807F52D0-A49E-42CE-BA75-C8CF19D6B128}">
      <dgm:prSet/>
      <dgm:spPr/>
      <dgm:t>
        <a:bodyPr/>
        <a:lstStyle/>
        <a:p>
          <a:endParaRPr lang="en-US"/>
        </a:p>
      </dgm:t>
    </dgm:pt>
    <dgm:pt modelId="{4DD1F70D-BEFD-42C6-B724-76C4A4FC789A}" type="sibTrans" cxnId="{807F52D0-A49E-42CE-BA75-C8CF19D6B128}">
      <dgm:prSet/>
      <dgm:spPr/>
      <dgm:t>
        <a:bodyPr/>
        <a:lstStyle/>
        <a:p>
          <a:endParaRPr lang="en-US"/>
        </a:p>
      </dgm:t>
    </dgm:pt>
    <dgm:pt modelId="{AE0A6FB9-D048-4F3E-9D00-A99ECB0BE882}">
      <dgm:prSet/>
      <dgm:spPr/>
      <dgm:t>
        <a:bodyPr/>
        <a:lstStyle/>
        <a:p>
          <a:endParaRPr lang="en-US" baseline="0" dirty="0">
            <a:solidFill>
              <a:schemeClr val="tx1"/>
            </a:solidFill>
          </a:endParaRPr>
        </a:p>
      </dgm:t>
    </dgm:pt>
    <dgm:pt modelId="{9166AC36-F56D-45C6-A217-ADF916936E91}" type="parTrans" cxnId="{B8F8FF84-221C-4AFB-80B4-6C5B1D2B7655}">
      <dgm:prSet/>
      <dgm:spPr/>
      <dgm:t>
        <a:bodyPr/>
        <a:lstStyle/>
        <a:p>
          <a:endParaRPr lang="en-US"/>
        </a:p>
      </dgm:t>
    </dgm:pt>
    <dgm:pt modelId="{382C3CEC-B19D-4D77-8B3E-8ACFFE907693}" type="sibTrans" cxnId="{B8F8FF84-221C-4AFB-80B4-6C5B1D2B7655}">
      <dgm:prSet/>
      <dgm:spPr/>
      <dgm:t>
        <a:bodyPr/>
        <a:lstStyle/>
        <a:p>
          <a:endParaRPr lang="en-US"/>
        </a:p>
      </dgm:t>
    </dgm:pt>
    <dgm:pt modelId="{7BEA8EFF-6345-4DAF-B31D-CB651A11E218}">
      <dgm:prSet/>
      <dgm:spPr/>
      <dgm:t>
        <a:bodyPr/>
        <a:lstStyle/>
        <a:p>
          <a:endParaRPr lang="en-US" baseline="0" dirty="0">
            <a:solidFill>
              <a:schemeClr val="tx1"/>
            </a:solidFill>
          </a:endParaRPr>
        </a:p>
      </dgm:t>
    </dgm:pt>
    <dgm:pt modelId="{E9072750-21AC-4D25-890D-F016D7769B89}" type="parTrans" cxnId="{83892061-748C-417C-904C-C4ACD67DC5C2}">
      <dgm:prSet/>
      <dgm:spPr/>
      <dgm:t>
        <a:bodyPr/>
        <a:lstStyle/>
        <a:p>
          <a:endParaRPr lang="en-US"/>
        </a:p>
      </dgm:t>
    </dgm:pt>
    <dgm:pt modelId="{5CDEE069-5D3E-4010-9C15-6234274E154B}" type="sibTrans" cxnId="{83892061-748C-417C-904C-C4ACD67DC5C2}">
      <dgm:prSet/>
      <dgm:spPr/>
      <dgm:t>
        <a:bodyPr/>
        <a:lstStyle/>
        <a:p>
          <a:endParaRPr lang="en-US"/>
        </a:p>
      </dgm:t>
    </dgm:pt>
    <dgm:pt modelId="{6B171DD3-652A-4FAA-BB2F-69872513D145}">
      <dgm:prSet/>
      <dgm:spPr/>
      <dgm:t>
        <a:bodyPr/>
        <a:lstStyle/>
        <a:p>
          <a:endParaRPr lang="en-US" baseline="0" dirty="0">
            <a:solidFill>
              <a:schemeClr val="tx1"/>
            </a:solidFill>
          </a:endParaRPr>
        </a:p>
      </dgm:t>
    </dgm:pt>
    <dgm:pt modelId="{101D7D28-550F-4142-A6CF-6B2F409751AE}" type="parTrans" cxnId="{00D7E535-6401-40F4-8491-9E549B6FE684}">
      <dgm:prSet/>
      <dgm:spPr/>
      <dgm:t>
        <a:bodyPr/>
        <a:lstStyle/>
        <a:p>
          <a:endParaRPr lang="en-US"/>
        </a:p>
      </dgm:t>
    </dgm:pt>
    <dgm:pt modelId="{45ED8A8E-D505-4F11-AF4E-AE868F3D47A8}" type="sibTrans" cxnId="{00D7E535-6401-40F4-8491-9E549B6FE684}">
      <dgm:prSet/>
      <dgm:spPr/>
      <dgm:t>
        <a:bodyPr/>
        <a:lstStyle/>
        <a:p>
          <a:endParaRPr lang="en-US"/>
        </a:p>
      </dgm:t>
    </dgm:pt>
    <dgm:pt modelId="{608BF2E3-931B-486A-923A-162CC27E6005}">
      <dgm:prSet/>
      <dgm:spPr/>
      <dgm:t>
        <a:bodyPr/>
        <a:lstStyle/>
        <a:p>
          <a:endParaRPr lang="en-US" baseline="0" dirty="0">
            <a:solidFill>
              <a:schemeClr val="tx1"/>
            </a:solidFill>
          </a:endParaRPr>
        </a:p>
      </dgm:t>
    </dgm:pt>
    <dgm:pt modelId="{9B830C7C-D536-4604-BA2E-F226460316F9}" type="parTrans" cxnId="{44D4DBEE-C6D4-4E1F-B374-D68F4FA259C6}">
      <dgm:prSet/>
      <dgm:spPr/>
      <dgm:t>
        <a:bodyPr/>
        <a:lstStyle/>
        <a:p>
          <a:endParaRPr lang="en-US"/>
        </a:p>
      </dgm:t>
    </dgm:pt>
    <dgm:pt modelId="{83843B36-B7F4-4B47-ADF1-4B89072C2EC2}" type="sibTrans" cxnId="{44D4DBEE-C6D4-4E1F-B374-D68F4FA259C6}">
      <dgm:prSet/>
      <dgm:spPr/>
      <dgm:t>
        <a:bodyPr/>
        <a:lstStyle/>
        <a:p>
          <a:endParaRPr lang="en-US"/>
        </a:p>
      </dgm:t>
    </dgm:pt>
    <dgm:pt modelId="{200CFCC2-86E5-4A91-AD45-937E409FB55E}" type="pres">
      <dgm:prSet presAssocID="{7D526D3C-1A95-4815-B714-7AD923895899}" presName="Name0" presStyleCnt="0">
        <dgm:presLayoutVars>
          <dgm:dir/>
          <dgm:animLvl val="lvl"/>
          <dgm:resizeHandles val="exact"/>
        </dgm:presLayoutVars>
      </dgm:prSet>
      <dgm:spPr/>
    </dgm:pt>
    <dgm:pt modelId="{20E79F32-A7A0-4293-9561-A5A366A1A45A}" type="pres">
      <dgm:prSet presAssocID="{263077F9-1418-4599-B341-86294EB66C3F}" presName="linNode" presStyleCnt="0"/>
      <dgm:spPr/>
    </dgm:pt>
    <dgm:pt modelId="{9E11C262-EB49-4215-98EB-40F80229D071}" type="pres">
      <dgm:prSet presAssocID="{263077F9-1418-4599-B341-86294EB66C3F}" presName="parentText" presStyleLbl="node1" presStyleIdx="0" presStyleCnt="1" custScaleX="72165" custScaleY="99282" custLinFactNeighborX="-16" custLinFactNeighborY="359">
        <dgm:presLayoutVars>
          <dgm:chMax val="1"/>
          <dgm:bulletEnabled val="1"/>
        </dgm:presLayoutVars>
      </dgm:prSet>
      <dgm:spPr/>
    </dgm:pt>
    <dgm:pt modelId="{8C1F8ECC-58D8-4B55-91F7-9C78DAD2140A}" type="pres">
      <dgm:prSet presAssocID="{263077F9-1418-4599-B341-86294EB66C3F}" presName="descendantText" presStyleLbl="alignAccFollowNode1" presStyleIdx="0" presStyleCnt="1" custScaleX="115625" custScaleY="125000">
        <dgm:presLayoutVars>
          <dgm:bulletEnabled val="1"/>
        </dgm:presLayoutVars>
      </dgm:prSet>
      <dgm:spPr/>
    </dgm:pt>
  </dgm:ptLst>
  <dgm:cxnLst>
    <dgm:cxn modelId="{552D5E24-7C79-420D-8573-86AB36672E16}" srcId="{263077F9-1418-4599-B341-86294EB66C3F}" destId="{53C8C93E-F7AB-43BF-9E3D-43935990C298}" srcOrd="10" destOrd="0" parTransId="{F7451EF3-08A1-4247-8BA0-FB3833BFF42E}" sibTransId="{50F37F76-EC82-4B72-8D1E-3D6A1620D7B0}"/>
    <dgm:cxn modelId="{E62AC52A-7646-4784-AD9B-03A14938A0F4}" type="presOf" srcId="{DDA94CD7-AB46-4C77-A085-0F0EAFA02C3E}" destId="{8C1F8ECC-58D8-4B55-91F7-9C78DAD2140A}" srcOrd="0" destOrd="6" presId="urn:microsoft.com/office/officeart/2005/8/layout/vList5"/>
    <dgm:cxn modelId="{3A241735-8474-40A2-A5D3-B52535AD670F}" type="presOf" srcId="{53C8C93E-F7AB-43BF-9E3D-43935990C298}" destId="{8C1F8ECC-58D8-4B55-91F7-9C78DAD2140A}" srcOrd="0" destOrd="10" presId="urn:microsoft.com/office/officeart/2005/8/layout/vList5"/>
    <dgm:cxn modelId="{00D7E535-6401-40F4-8491-9E549B6FE684}" srcId="{263077F9-1418-4599-B341-86294EB66C3F}" destId="{6B171DD3-652A-4FAA-BB2F-69872513D145}" srcOrd="11" destOrd="0" parTransId="{101D7D28-550F-4142-A6CF-6B2F409751AE}" sibTransId="{45ED8A8E-D505-4F11-AF4E-AE868F3D47A8}"/>
    <dgm:cxn modelId="{9AE0FA36-E936-4180-B63F-AF07203213BD}" type="presOf" srcId="{AE0A6FB9-D048-4F3E-9D00-A99ECB0BE882}" destId="{8C1F8ECC-58D8-4B55-91F7-9C78DAD2140A}" srcOrd="0" destOrd="7" presId="urn:microsoft.com/office/officeart/2005/8/layout/vList5"/>
    <dgm:cxn modelId="{0B5C8A3B-5AD6-4E8D-8187-00D0873DDE51}" srcId="{7D526D3C-1A95-4815-B714-7AD923895899}" destId="{263077F9-1418-4599-B341-86294EB66C3F}" srcOrd="0" destOrd="0" parTransId="{9C8F8C64-EFDA-4BB5-94C3-1A813E134ED3}" sibTransId="{C7423BF0-D6E2-4D33-BA65-D22385DA324E}"/>
    <dgm:cxn modelId="{BD1D953C-7FE5-45C9-BB79-812CDC90B2E3}" type="presOf" srcId="{94CAB6F5-BDD9-41F7-8A1E-BC41C2AFF5C7}" destId="{8C1F8ECC-58D8-4B55-91F7-9C78DAD2140A}" srcOrd="0" destOrd="14" presId="urn:microsoft.com/office/officeart/2005/8/layout/vList5"/>
    <dgm:cxn modelId="{91184B3F-9421-4FA4-87FA-937D2DD74EA4}" type="presOf" srcId="{D3D375F0-4CC5-428C-8FF9-82A755824F1D}" destId="{8C1F8ECC-58D8-4B55-91F7-9C78DAD2140A}" srcOrd="0" destOrd="0" presId="urn:microsoft.com/office/officeart/2005/8/layout/vList5"/>
    <dgm:cxn modelId="{A2016A5F-FB75-406B-A987-FB51E2C85CFB}" type="presOf" srcId="{7D526D3C-1A95-4815-B714-7AD923895899}" destId="{200CFCC2-86E5-4A91-AD45-937E409FB55E}" srcOrd="0" destOrd="0" presId="urn:microsoft.com/office/officeart/2005/8/layout/vList5"/>
    <dgm:cxn modelId="{83892061-748C-417C-904C-C4ACD67DC5C2}" srcId="{263077F9-1418-4599-B341-86294EB66C3F}" destId="{7BEA8EFF-6345-4DAF-B31D-CB651A11E218}" srcOrd="9" destOrd="0" parTransId="{E9072750-21AC-4D25-890D-F016D7769B89}" sibTransId="{5CDEE069-5D3E-4010-9C15-6234274E154B}"/>
    <dgm:cxn modelId="{99D5AF45-8D07-4CDA-AE19-C9A3594758C4}" srcId="{263077F9-1418-4599-B341-86294EB66C3F}" destId="{546EF70F-2B27-4CD7-B1FE-25BDDC0624C3}" srcOrd="4" destOrd="0" parTransId="{5491D56F-B6AD-4294-BE2F-D24E8CFE5778}" sibTransId="{2C7E59B2-CCDE-4A30-B2B3-E14C1FBF1020}"/>
    <dgm:cxn modelId="{9ED9BE48-6CF6-4572-905E-F740B3CC2CC1}" type="presOf" srcId="{BA6DB3B6-E750-4262-8178-AA033BD70457}" destId="{8C1F8ECC-58D8-4B55-91F7-9C78DAD2140A}" srcOrd="0" destOrd="3" presId="urn:microsoft.com/office/officeart/2005/8/layout/vList5"/>
    <dgm:cxn modelId="{81F55E6D-969E-41A6-80DC-6DECA60EAF09}" type="presOf" srcId="{D663052C-6C1F-4E17-AEE9-7E07731EBAA8}" destId="{8C1F8ECC-58D8-4B55-91F7-9C78DAD2140A}" srcOrd="0" destOrd="1" presId="urn:microsoft.com/office/officeart/2005/8/layout/vList5"/>
    <dgm:cxn modelId="{73438056-E060-4C54-9895-AEA23D0C5B15}" type="presOf" srcId="{263077F9-1418-4599-B341-86294EB66C3F}" destId="{9E11C262-EB49-4215-98EB-40F80229D071}" srcOrd="0" destOrd="0" presId="urn:microsoft.com/office/officeart/2005/8/layout/vList5"/>
    <dgm:cxn modelId="{D6D08459-7608-446C-AB5F-2BFE56F8C598}" srcId="{263077F9-1418-4599-B341-86294EB66C3F}" destId="{12F09460-5E17-4F9A-90E5-F29CFB1FFFB7}" srcOrd="12" destOrd="0" parTransId="{1AF185E5-865D-4AF9-A93F-3F5AD30B5F1C}" sibTransId="{E0CE790B-4BD5-4E7C-9077-4665B87BC07C}"/>
    <dgm:cxn modelId="{B8F8FF84-221C-4AFB-80B4-6C5B1D2B7655}" srcId="{263077F9-1418-4599-B341-86294EB66C3F}" destId="{AE0A6FB9-D048-4F3E-9D00-A99ECB0BE882}" srcOrd="7" destOrd="0" parTransId="{9166AC36-F56D-45C6-A217-ADF916936E91}" sibTransId="{382C3CEC-B19D-4D77-8B3E-8ACFFE907693}"/>
    <dgm:cxn modelId="{54380093-C970-4FE6-988B-067863A29E4B}" type="presOf" srcId="{7BEA8EFF-6345-4DAF-B31D-CB651A11E218}" destId="{8C1F8ECC-58D8-4B55-91F7-9C78DAD2140A}" srcOrd="0" destOrd="9" presId="urn:microsoft.com/office/officeart/2005/8/layout/vList5"/>
    <dgm:cxn modelId="{8C964397-ACE5-41AA-924D-57E30AC4D038}" type="presOf" srcId="{546EF70F-2B27-4CD7-B1FE-25BDDC0624C3}" destId="{8C1F8ECC-58D8-4B55-91F7-9C78DAD2140A}" srcOrd="0" destOrd="4" presId="urn:microsoft.com/office/officeart/2005/8/layout/vList5"/>
    <dgm:cxn modelId="{814157A1-0098-4B3D-A312-D676C78B9D9D}" srcId="{263077F9-1418-4599-B341-86294EB66C3F}" destId="{736C64EB-17D8-4133-8017-AA5BA0F94978}" srcOrd="8" destOrd="0" parTransId="{81F75930-4535-4BC0-9888-FEC51D48B2AF}" sibTransId="{60FD3F89-B79E-482D-9884-72EFDDFC1882}"/>
    <dgm:cxn modelId="{350831A3-6361-4110-98F9-6A868E2CBB72}" type="presOf" srcId="{28A59DAF-7C41-4ECE-8146-857F1F05B96A}" destId="{8C1F8ECC-58D8-4B55-91F7-9C78DAD2140A}" srcOrd="0" destOrd="2" presId="urn:microsoft.com/office/officeart/2005/8/layout/vList5"/>
    <dgm:cxn modelId="{0E2055BE-DDCD-4CBB-9890-4E6B615617C5}" srcId="{263077F9-1418-4599-B341-86294EB66C3F}" destId="{28A59DAF-7C41-4ECE-8146-857F1F05B96A}" srcOrd="2" destOrd="0" parTransId="{9A99D0EB-C66B-4BCB-BCAA-FBD090E1EFD5}" sibTransId="{06AF6DDB-9AD5-4FEC-AA21-F91DAADBA0D4}"/>
    <dgm:cxn modelId="{83735AC5-E2CE-4887-9DAD-F204E5C9853B}" type="presOf" srcId="{608BF2E3-931B-486A-923A-162CC27E6005}" destId="{8C1F8ECC-58D8-4B55-91F7-9C78DAD2140A}" srcOrd="0" destOrd="13" presId="urn:microsoft.com/office/officeart/2005/8/layout/vList5"/>
    <dgm:cxn modelId="{97F066C6-D5A8-4636-9077-F05BEF55A934}" srcId="{263077F9-1418-4599-B341-86294EB66C3F}" destId="{BA6DB3B6-E750-4262-8178-AA033BD70457}" srcOrd="3" destOrd="0" parTransId="{BEF66BD9-293C-45D7-BC64-39FFFCAB6B14}" sibTransId="{82AB8C27-AB32-4484-BA12-986127DDC57E}"/>
    <dgm:cxn modelId="{807F52D0-A49E-42CE-BA75-C8CF19D6B128}" srcId="{263077F9-1418-4599-B341-86294EB66C3F}" destId="{5478FE3C-CF12-498E-AB59-8CD405CBE390}" srcOrd="5" destOrd="0" parTransId="{0C4C6948-B6B5-43AF-B432-774062E2F03D}" sibTransId="{4DD1F70D-BEFD-42C6-B724-76C4A4FC789A}"/>
    <dgm:cxn modelId="{C41A30D4-73B9-4CF5-B289-212E05C725F2}" type="presOf" srcId="{12F09460-5E17-4F9A-90E5-F29CFB1FFFB7}" destId="{8C1F8ECC-58D8-4B55-91F7-9C78DAD2140A}" srcOrd="0" destOrd="12" presId="urn:microsoft.com/office/officeart/2005/8/layout/vList5"/>
    <dgm:cxn modelId="{D448D8D4-DA68-4B0C-9A8D-0DCAD08E7AED}" type="presOf" srcId="{736C64EB-17D8-4133-8017-AA5BA0F94978}" destId="{8C1F8ECC-58D8-4B55-91F7-9C78DAD2140A}" srcOrd="0" destOrd="8" presId="urn:microsoft.com/office/officeart/2005/8/layout/vList5"/>
    <dgm:cxn modelId="{FB6A23E1-1275-457A-B79A-C09B20FEBA00}" srcId="{263077F9-1418-4599-B341-86294EB66C3F}" destId="{94CAB6F5-BDD9-41F7-8A1E-BC41C2AFF5C7}" srcOrd="14" destOrd="0" parTransId="{F1B21130-9795-415C-BDD1-B1F195BF08AE}" sibTransId="{F590E97A-951C-4A1B-A5DC-7D816645784E}"/>
    <dgm:cxn modelId="{41D6A9E3-F935-4A25-AB2E-C4A39EC9858E}" srcId="{263077F9-1418-4599-B341-86294EB66C3F}" destId="{D3D375F0-4CC5-428C-8FF9-82A755824F1D}" srcOrd="0" destOrd="0" parTransId="{A01670BD-5B10-483D-84DD-EB67F6A2C4D1}" sibTransId="{EC27DE30-85B2-427C-B1B1-7D16812FCFC9}"/>
    <dgm:cxn modelId="{F25F11E9-4910-4ECE-AF68-779D6C64435D}" srcId="{263077F9-1418-4599-B341-86294EB66C3F}" destId="{DDA94CD7-AB46-4C77-A085-0F0EAFA02C3E}" srcOrd="6" destOrd="0" parTransId="{51738B68-98EC-4E02-9517-B4A80E4C468D}" sibTransId="{BD33732B-5559-40B9-91B9-AF1D5EB00600}"/>
    <dgm:cxn modelId="{44D4DBEE-C6D4-4E1F-B374-D68F4FA259C6}" srcId="{263077F9-1418-4599-B341-86294EB66C3F}" destId="{608BF2E3-931B-486A-923A-162CC27E6005}" srcOrd="13" destOrd="0" parTransId="{9B830C7C-D536-4604-BA2E-F226460316F9}" sibTransId="{83843B36-B7F4-4B47-ADF1-4B89072C2EC2}"/>
    <dgm:cxn modelId="{C97A21F0-A9C2-4491-A3D3-E58F9353CCF1}" type="presOf" srcId="{5478FE3C-CF12-498E-AB59-8CD405CBE390}" destId="{8C1F8ECC-58D8-4B55-91F7-9C78DAD2140A}" srcOrd="0" destOrd="5" presId="urn:microsoft.com/office/officeart/2005/8/layout/vList5"/>
    <dgm:cxn modelId="{9A3995F4-EC60-4611-9EEC-D37D097C8187}" type="presOf" srcId="{6B171DD3-652A-4FAA-BB2F-69872513D145}" destId="{8C1F8ECC-58D8-4B55-91F7-9C78DAD2140A}" srcOrd="0" destOrd="11" presId="urn:microsoft.com/office/officeart/2005/8/layout/vList5"/>
    <dgm:cxn modelId="{BD7E37F5-D970-4E7F-B9C4-7A4592E1650D}" srcId="{263077F9-1418-4599-B341-86294EB66C3F}" destId="{D663052C-6C1F-4E17-AEE9-7E07731EBAA8}" srcOrd="1" destOrd="0" parTransId="{857F02CE-7E3E-462E-80B7-61417E6ECC1D}" sibTransId="{5F986626-C2B3-41AA-8967-1DD0253E34FB}"/>
    <dgm:cxn modelId="{06371C7E-4D53-41DC-A93C-766B8D9E712A}" type="presParOf" srcId="{200CFCC2-86E5-4A91-AD45-937E409FB55E}" destId="{20E79F32-A7A0-4293-9561-A5A366A1A45A}" srcOrd="0" destOrd="0" presId="urn:microsoft.com/office/officeart/2005/8/layout/vList5"/>
    <dgm:cxn modelId="{054CFCD1-50C9-4436-AC7D-5A93655EE823}" type="presParOf" srcId="{20E79F32-A7A0-4293-9561-A5A366A1A45A}" destId="{9E11C262-EB49-4215-98EB-40F80229D071}" srcOrd="0" destOrd="0" presId="urn:microsoft.com/office/officeart/2005/8/layout/vList5"/>
    <dgm:cxn modelId="{7CA1ADA3-A0E7-47C8-9D92-26649FC49F2C}" type="presParOf" srcId="{20E79F32-A7A0-4293-9561-A5A366A1A45A}" destId="{8C1F8ECC-58D8-4B55-91F7-9C78DAD2140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5E109A-F42E-4A95-8028-6C45BF221E00}" type="doc">
      <dgm:prSet loTypeId="urn:microsoft.com/office/officeart/2005/8/layout/hierarchy3" loCatId="hierarchy" qsTypeId="urn:microsoft.com/office/officeart/2005/8/quickstyle/simple1" qsCatId="simple" csTypeId="urn:microsoft.com/office/officeart/2005/8/colors/accent1_5" csCatId="accent1" phldr="1"/>
      <dgm:spPr/>
      <dgm:t>
        <a:bodyPr/>
        <a:lstStyle/>
        <a:p>
          <a:endParaRPr lang="en-US"/>
        </a:p>
      </dgm:t>
    </dgm:pt>
    <dgm:pt modelId="{5DF5BA37-02F7-4C98-9D89-ED66BC743535}">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solidFill>
                <a:schemeClr val="tx1"/>
              </a:solidFill>
            </a:rPr>
            <a:t>Sexual Assault </a:t>
          </a:r>
          <a:endParaRPr lang="en-US" b="1" baseline="0" dirty="0">
            <a:solidFill>
              <a:schemeClr val="tx1"/>
            </a:solidFill>
          </a:endParaRPr>
        </a:p>
      </dgm:t>
    </dgm:pt>
    <dgm:pt modelId="{88E057E7-AF9D-4BE8-89DC-2D104DCB4D7F}" type="parTrans" cxnId="{D6202BD5-5B96-4943-B162-86E82F0DACDE}">
      <dgm:prSet/>
      <dgm:spPr/>
      <dgm:t>
        <a:bodyPr/>
        <a:lstStyle/>
        <a:p>
          <a:endParaRPr lang="en-US"/>
        </a:p>
      </dgm:t>
    </dgm:pt>
    <dgm:pt modelId="{25B60A72-6529-4472-961E-58634AA8B2A0}" type="sibTrans" cxnId="{D6202BD5-5B96-4943-B162-86E82F0DACDE}">
      <dgm:prSet/>
      <dgm:spPr/>
      <dgm:t>
        <a:bodyPr/>
        <a:lstStyle/>
        <a:p>
          <a:endParaRPr lang="en-US"/>
        </a:p>
      </dgm:t>
    </dgm:pt>
    <dgm:pt modelId="{1F180B7E-9693-43FF-8818-4B115FE8DD7B}">
      <dgm:prSet/>
      <dgm:spPr/>
      <dgm:t>
        <a:bodyPr/>
        <a:lstStyle/>
        <a:p>
          <a:r>
            <a:rPr lang="en-US" b="0" i="0" baseline="0" dirty="0">
              <a:solidFill>
                <a:schemeClr val="tx1"/>
              </a:solidFill>
            </a:rPr>
            <a:t>The term “sexual assault” is not used in the New York State penal code. Instead, NYS law uses the terms “rape,” “fondling,” “incest,” and “statutory rape,” which meet the federal definition of sexual assault as used in the Federal Bureau of Investigation’s Uniform Crime Reporting program.</a:t>
          </a:r>
          <a:endParaRPr lang="en-US" b="0" baseline="0" dirty="0">
            <a:solidFill>
              <a:schemeClr val="tx1"/>
            </a:solidFill>
          </a:endParaRPr>
        </a:p>
      </dgm:t>
    </dgm:pt>
    <dgm:pt modelId="{24BF6E4C-8708-4840-914F-38D107CC7AFC}" type="parTrans" cxnId="{42F0620E-0776-475A-B658-8E407516B8D6}">
      <dgm:prSet/>
      <dgm:spPr/>
      <dgm:t>
        <a:bodyPr/>
        <a:lstStyle/>
        <a:p>
          <a:endParaRPr lang="en-US"/>
        </a:p>
      </dgm:t>
    </dgm:pt>
    <dgm:pt modelId="{81D03332-9DB2-4F50-8722-25C01C9E235B}" type="sibTrans" cxnId="{42F0620E-0776-475A-B658-8E407516B8D6}">
      <dgm:prSet/>
      <dgm:spPr/>
      <dgm:t>
        <a:bodyPr/>
        <a:lstStyle/>
        <a:p>
          <a:endParaRPr lang="en-US"/>
        </a:p>
      </dgm:t>
    </dgm:pt>
    <dgm:pt modelId="{2BE640B7-0649-47C8-A243-8C2945E76B01}" type="pres">
      <dgm:prSet presAssocID="{D75E109A-F42E-4A95-8028-6C45BF221E00}" presName="diagram" presStyleCnt="0">
        <dgm:presLayoutVars>
          <dgm:chPref val="1"/>
          <dgm:dir/>
          <dgm:animOne val="branch"/>
          <dgm:animLvl val="lvl"/>
          <dgm:resizeHandles/>
        </dgm:presLayoutVars>
      </dgm:prSet>
      <dgm:spPr/>
    </dgm:pt>
    <dgm:pt modelId="{B76EC2E4-78C1-4B06-B4AA-E93311056155}" type="pres">
      <dgm:prSet presAssocID="{5DF5BA37-02F7-4C98-9D89-ED66BC743535}" presName="root" presStyleCnt="0"/>
      <dgm:spPr/>
    </dgm:pt>
    <dgm:pt modelId="{A731D66C-8CED-41B0-B41F-8764626A3FB5}" type="pres">
      <dgm:prSet presAssocID="{5DF5BA37-02F7-4C98-9D89-ED66BC743535}" presName="rootComposite" presStyleCnt="0"/>
      <dgm:spPr/>
    </dgm:pt>
    <dgm:pt modelId="{76C4DBFC-61ED-4E73-BBCC-D184C9422BA8}" type="pres">
      <dgm:prSet presAssocID="{5DF5BA37-02F7-4C98-9D89-ED66BC743535}" presName="rootText" presStyleLbl="node1" presStyleIdx="0" presStyleCnt="1" custLinFactNeighborX="787" custLinFactNeighborY="-77"/>
      <dgm:spPr/>
    </dgm:pt>
    <dgm:pt modelId="{B81C95B8-7B14-4E82-91BC-467001389444}" type="pres">
      <dgm:prSet presAssocID="{5DF5BA37-02F7-4C98-9D89-ED66BC743535}" presName="rootConnector" presStyleLbl="node1" presStyleIdx="0" presStyleCnt="1"/>
      <dgm:spPr/>
    </dgm:pt>
    <dgm:pt modelId="{B6C56511-F40A-46DD-A88E-E65B48BCD246}" type="pres">
      <dgm:prSet presAssocID="{5DF5BA37-02F7-4C98-9D89-ED66BC743535}" presName="childShape" presStyleCnt="0"/>
      <dgm:spPr/>
    </dgm:pt>
    <dgm:pt modelId="{073AB65E-2EDA-4A31-9941-7881AA7D90F0}" type="pres">
      <dgm:prSet presAssocID="{24BF6E4C-8708-4840-914F-38D107CC7AFC}" presName="Name13" presStyleLbl="parChTrans1D2" presStyleIdx="0" presStyleCnt="1"/>
      <dgm:spPr/>
    </dgm:pt>
    <dgm:pt modelId="{91E3626F-D0DF-4410-8BD3-8C25D99175AF}" type="pres">
      <dgm:prSet presAssocID="{1F180B7E-9693-43FF-8818-4B115FE8DD7B}" presName="childText" presStyleLbl="bgAcc1" presStyleIdx="0" presStyleCnt="1" custLinFactNeighborX="-316" custLinFactNeighborY="-9040">
        <dgm:presLayoutVars>
          <dgm:bulletEnabled val="1"/>
        </dgm:presLayoutVars>
      </dgm:prSet>
      <dgm:spPr/>
    </dgm:pt>
  </dgm:ptLst>
  <dgm:cxnLst>
    <dgm:cxn modelId="{42F0620E-0776-475A-B658-8E407516B8D6}" srcId="{5DF5BA37-02F7-4C98-9D89-ED66BC743535}" destId="{1F180B7E-9693-43FF-8818-4B115FE8DD7B}" srcOrd="0" destOrd="0" parTransId="{24BF6E4C-8708-4840-914F-38D107CC7AFC}" sibTransId="{81D03332-9DB2-4F50-8722-25C01C9E235B}"/>
    <dgm:cxn modelId="{6B45F95A-E053-4064-9342-6788B592E607}" type="presOf" srcId="{5DF5BA37-02F7-4C98-9D89-ED66BC743535}" destId="{B81C95B8-7B14-4E82-91BC-467001389444}" srcOrd="1" destOrd="0" presId="urn:microsoft.com/office/officeart/2005/8/layout/hierarchy3"/>
    <dgm:cxn modelId="{4714DD9E-37F0-4603-8EDE-E1D3D9211DE2}" type="presOf" srcId="{24BF6E4C-8708-4840-914F-38D107CC7AFC}" destId="{073AB65E-2EDA-4A31-9941-7881AA7D90F0}" srcOrd="0" destOrd="0" presId="urn:microsoft.com/office/officeart/2005/8/layout/hierarchy3"/>
    <dgm:cxn modelId="{A4FA9EA7-E88B-40F9-A729-5BAD08DD66B6}" type="presOf" srcId="{D75E109A-F42E-4A95-8028-6C45BF221E00}" destId="{2BE640B7-0649-47C8-A243-8C2945E76B01}" srcOrd="0" destOrd="0" presId="urn:microsoft.com/office/officeart/2005/8/layout/hierarchy3"/>
    <dgm:cxn modelId="{1186F2D4-7A62-442A-9813-9579859FB312}" type="presOf" srcId="{1F180B7E-9693-43FF-8818-4B115FE8DD7B}" destId="{91E3626F-D0DF-4410-8BD3-8C25D99175AF}" srcOrd="0" destOrd="0" presId="urn:microsoft.com/office/officeart/2005/8/layout/hierarchy3"/>
    <dgm:cxn modelId="{D6202BD5-5B96-4943-B162-86E82F0DACDE}" srcId="{D75E109A-F42E-4A95-8028-6C45BF221E00}" destId="{5DF5BA37-02F7-4C98-9D89-ED66BC743535}" srcOrd="0" destOrd="0" parTransId="{88E057E7-AF9D-4BE8-89DC-2D104DCB4D7F}" sibTransId="{25B60A72-6529-4472-961E-58634AA8B2A0}"/>
    <dgm:cxn modelId="{C74025FB-B169-4847-A16B-B25668841770}" type="presOf" srcId="{5DF5BA37-02F7-4C98-9D89-ED66BC743535}" destId="{76C4DBFC-61ED-4E73-BBCC-D184C9422BA8}" srcOrd="0" destOrd="0" presId="urn:microsoft.com/office/officeart/2005/8/layout/hierarchy3"/>
    <dgm:cxn modelId="{3EF07D05-5355-4C8E-ACB0-696FCFE3D3B2}" type="presParOf" srcId="{2BE640B7-0649-47C8-A243-8C2945E76B01}" destId="{B76EC2E4-78C1-4B06-B4AA-E93311056155}" srcOrd="0" destOrd="0" presId="urn:microsoft.com/office/officeart/2005/8/layout/hierarchy3"/>
    <dgm:cxn modelId="{F4766F7D-FAD3-4698-A542-DE1662D4E93C}" type="presParOf" srcId="{B76EC2E4-78C1-4B06-B4AA-E93311056155}" destId="{A731D66C-8CED-41B0-B41F-8764626A3FB5}" srcOrd="0" destOrd="0" presId="urn:microsoft.com/office/officeart/2005/8/layout/hierarchy3"/>
    <dgm:cxn modelId="{F39157B5-F5A1-4B9C-8803-AEC7F5B76418}" type="presParOf" srcId="{A731D66C-8CED-41B0-B41F-8764626A3FB5}" destId="{76C4DBFC-61ED-4E73-BBCC-D184C9422BA8}" srcOrd="0" destOrd="0" presId="urn:microsoft.com/office/officeart/2005/8/layout/hierarchy3"/>
    <dgm:cxn modelId="{C8977F16-EBBE-4B96-8F32-C894786D46FA}" type="presParOf" srcId="{A731D66C-8CED-41B0-B41F-8764626A3FB5}" destId="{B81C95B8-7B14-4E82-91BC-467001389444}" srcOrd="1" destOrd="0" presId="urn:microsoft.com/office/officeart/2005/8/layout/hierarchy3"/>
    <dgm:cxn modelId="{92FDF4A4-62FE-432B-9202-8C1031876500}" type="presParOf" srcId="{B76EC2E4-78C1-4B06-B4AA-E93311056155}" destId="{B6C56511-F40A-46DD-A88E-E65B48BCD246}" srcOrd="1" destOrd="0" presId="urn:microsoft.com/office/officeart/2005/8/layout/hierarchy3"/>
    <dgm:cxn modelId="{371DECB2-AAD7-43B7-B8F5-4B0644C72281}" type="presParOf" srcId="{B6C56511-F40A-46DD-A88E-E65B48BCD246}" destId="{073AB65E-2EDA-4A31-9941-7881AA7D90F0}" srcOrd="0" destOrd="0" presId="urn:microsoft.com/office/officeart/2005/8/layout/hierarchy3"/>
    <dgm:cxn modelId="{5EE77E23-0E87-4D80-A6F7-A0EC2E8650D2}" type="presParOf" srcId="{B6C56511-F40A-46DD-A88E-E65B48BCD246}" destId="{91E3626F-D0DF-4410-8BD3-8C25D99175A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BB09FF-1193-466E-84C0-B5FF44EF0776}"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US"/>
        </a:p>
      </dgm:t>
    </dgm:pt>
    <dgm:pt modelId="{41A314F7-9905-4733-9805-D6C9A6BCC93C}">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4200" b="1" i="0" baseline="0" dirty="0"/>
            <a:t>As a SJCON student, you have the right to:</a:t>
          </a:r>
        </a:p>
        <a:p>
          <a:pPr algn="ctr"/>
          <a:endParaRPr lang="en-US" sz="4200" b="1" dirty="0"/>
        </a:p>
      </dgm:t>
    </dgm:pt>
    <dgm:pt modelId="{B5F3649B-8F7F-4F54-81AC-B4BE26738D02}" type="parTrans" cxnId="{AD7BD714-E463-48CC-B875-8F00FC276844}">
      <dgm:prSet/>
      <dgm:spPr/>
      <dgm:t>
        <a:bodyPr/>
        <a:lstStyle/>
        <a:p>
          <a:endParaRPr lang="en-US"/>
        </a:p>
      </dgm:t>
    </dgm:pt>
    <dgm:pt modelId="{99A25D28-A859-4275-9B18-F68A7C9499B8}" type="sibTrans" cxnId="{AD7BD714-E463-48CC-B875-8F00FC276844}">
      <dgm:prSet/>
      <dgm:spPr/>
      <dgm:t>
        <a:bodyPr/>
        <a:lstStyle/>
        <a:p>
          <a:endParaRPr lang="en-US"/>
        </a:p>
      </dgm:t>
    </dgm:pt>
    <dgm:pt modelId="{0BFAFAA8-4B23-4F59-917A-D4FF57104A04}">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Make a report to campus security, local law enforcement, and/or state police;</a:t>
          </a:r>
          <a:endParaRPr lang="en-US" sz="3600" b="0" dirty="0"/>
        </a:p>
      </dgm:t>
    </dgm:pt>
    <dgm:pt modelId="{F08504D2-A60C-461F-8F3F-C431F4A29072}" type="parTrans" cxnId="{029A62F2-6829-4CEC-B658-DC560BC65201}">
      <dgm:prSet/>
      <dgm:spPr/>
      <dgm:t>
        <a:bodyPr/>
        <a:lstStyle/>
        <a:p>
          <a:endParaRPr lang="en-US"/>
        </a:p>
      </dgm:t>
    </dgm:pt>
    <dgm:pt modelId="{A7216905-08CD-4B53-B367-BBA93BEBDE35}" type="sibTrans" cxnId="{029A62F2-6829-4CEC-B658-DC560BC65201}">
      <dgm:prSet/>
      <dgm:spPr/>
      <dgm:t>
        <a:bodyPr/>
        <a:lstStyle/>
        <a:p>
          <a:endParaRPr lang="en-US"/>
        </a:p>
      </dgm:t>
    </dgm:pt>
    <dgm:pt modelId="{B7D482F4-548B-4976-8857-3FE0733253F1}">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Report the incident to the SJCON Title IX Coordinator/Investigator</a:t>
          </a:r>
          <a:endParaRPr lang="en-US" sz="3600" b="0" dirty="0"/>
        </a:p>
      </dgm:t>
    </dgm:pt>
    <dgm:pt modelId="{1F1A535A-C5EA-410E-BDB6-0C93EC20EF60}" type="parTrans" cxnId="{3E4AE4B3-FF9B-4803-8E20-4C8FCCF68C94}">
      <dgm:prSet/>
      <dgm:spPr/>
      <dgm:t>
        <a:bodyPr/>
        <a:lstStyle/>
        <a:p>
          <a:endParaRPr lang="en-US"/>
        </a:p>
      </dgm:t>
    </dgm:pt>
    <dgm:pt modelId="{FABB60AA-FBDE-4351-B7F6-3B76A0255E28}" type="sibTrans" cxnId="{3E4AE4B3-FF9B-4803-8E20-4C8FCCF68C94}">
      <dgm:prSet/>
      <dgm:spPr/>
      <dgm:t>
        <a:bodyPr/>
        <a:lstStyle/>
        <a:p>
          <a:endParaRPr lang="en-US"/>
        </a:p>
      </dgm:t>
    </dgm:pt>
    <dgm:pt modelId="{C7F98D8E-C0C2-4EFB-A9E6-8FBF949402A9}">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Receive Assistance and resources from SJCON’s Title IX Coordinator/Investigator</a:t>
          </a:r>
          <a:endParaRPr lang="en-US" sz="3600" b="0" dirty="0"/>
        </a:p>
      </dgm:t>
    </dgm:pt>
    <dgm:pt modelId="{0891C785-4B38-4AEB-9786-6A87B6A4BD46}" type="parTrans" cxnId="{317EF192-7F95-44BE-977B-4D4BB7269216}">
      <dgm:prSet/>
      <dgm:spPr/>
      <dgm:t>
        <a:bodyPr/>
        <a:lstStyle/>
        <a:p>
          <a:endParaRPr lang="en-US"/>
        </a:p>
      </dgm:t>
    </dgm:pt>
    <dgm:pt modelId="{B18020C6-936D-475E-8336-BB1136A52147}" type="sibTrans" cxnId="{317EF192-7F95-44BE-977B-4D4BB7269216}">
      <dgm:prSet/>
      <dgm:spPr/>
      <dgm:t>
        <a:bodyPr/>
        <a:lstStyle/>
        <a:p>
          <a:endParaRPr lang="en-US"/>
        </a:p>
      </dgm:t>
    </dgm:pt>
    <dgm:pt modelId="{74D871B0-7ED2-48A3-AA78-4D536C219EF5}">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Be protected from retaliation for reporting an incident; and</a:t>
          </a:r>
          <a:endParaRPr lang="en-US" sz="3600" b="0" dirty="0"/>
        </a:p>
      </dgm:t>
    </dgm:pt>
    <dgm:pt modelId="{95353C0E-3A73-40E5-87DD-5ABBA9969F9E}" type="parTrans" cxnId="{D7F9C5C8-E976-4D96-8BA6-4CDA5E425B41}">
      <dgm:prSet/>
      <dgm:spPr/>
      <dgm:t>
        <a:bodyPr/>
        <a:lstStyle/>
        <a:p>
          <a:endParaRPr lang="en-US"/>
        </a:p>
      </dgm:t>
    </dgm:pt>
    <dgm:pt modelId="{9A560D01-DE65-4ECC-949E-EE505ACED1BC}" type="sibTrans" cxnId="{D7F9C5C8-E976-4D96-8BA6-4CDA5E425B41}">
      <dgm:prSet/>
      <dgm:spPr/>
      <dgm:t>
        <a:bodyPr/>
        <a:lstStyle/>
        <a:p>
          <a:endParaRPr lang="en-US"/>
        </a:p>
      </dgm:t>
    </dgm:pt>
    <dgm:pt modelId="{663E5AE7-B070-499F-933F-DA8CFB5D7A72}">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3600" b="0" i="0" baseline="0" dirty="0"/>
            <a:t>Alternatively, chose not to report.  </a:t>
          </a:r>
          <a:endParaRPr lang="en-US" sz="3600" b="0" dirty="0"/>
        </a:p>
      </dgm:t>
    </dgm:pt>
    <dgm:pt modelId="{21667061-20E9-4B1A-A32A-CEEE9BD2D393}" type="parTrans" cxnId="{302ACA69-138A-4C55-8ACA-6B66025FD664}">
      <dgm:prSet/>
      <dgm:spPr/>
      <dgm:t>
        <a:bodyPr/>
        <a:lstStyle/>
        <a:p>
          <a:endParaRPr lang="en-US"/>
        </a:p>
      </dgm:t>
    </dgm:pt>
    <dgm:pt modelId="{0A5794AE-E02B-4DDC-8DEB-52B638E27F05}" type="sibTrans" cxnId="{302ACA69-138A-4C55-8ACA-6B66025FD664}">
      <dgm:prSet/>
      <dgm:spPr/>
      <dgm:t>
        <a:bodyPr/>
        <a:lstStyle/>
        <a:p>
          <a:endParaRPr lang="en-US"/>
        </a:p>
      </dgm:t>
    </dgm:pt>
    <dgm:pt modelId="{C0C75449-8970-49B6-B4DA-0AD8F0CEFD52}">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r>
            <a:rPr lang="en-US" sz="4400" b="0" i="0" baseline="0" dirty="0"/>
            <a:t>The Title IX Coordinator/Investigator encourages students who have been the victim/survivor of Sexual or Interpersonal Offenses to pursue criminal charges against the person or persons they believe committed the crime.  A criminal charge and a SJCON investigation or disciplinary complaint may be pursued at the same time.  Students may file a disciplinary complaint with or without pursuing criminal charges.  Victim/survivor support and resources are available regardless of criminal charges or SJCON disciplinary action.  </a:t>
          </a:r>
          <a:endParaRPr lang="en-US" sz="4400" b="0" baseline="0" dirty="0"/>
        </a:p>
      </dgm:t>
    </dgm:pt>
    <dgm:pt modelId="{41273710-D512-4721-A1D5-68489E678984}" type="parTrans" cxnId="{335A0350-6243-434D-8785-81D900EE8A11}">
      <dgm:prSet/>
      <dgm:spPr/>
      <dgm:t>
        <a:bodyPr/>
        <a:lstStyle/>
        <a:p>
          <a:endParaRPr lang="en-US"/>
        </a:p>
      </dgm:t>
    </dgm:pt>
    <dgm:pt modelId="{73405044-2AFC-477B-8D4C-1885F2D53354}" type="sibTrans" cxnId="{335A0350-6243-434D-8785-81D900EE8A11}">
      <dgm:prSet/>
      <dgm:spPr/>
      <dgm:t>
        <a:bodyPr/>
        <a:lstStyle/>
        <a:p>
          <a:endParaRPr lang="en-US"/>
        </a:p>
      </dgm:t>
    </dgm:pt>
    <dgm:pt modelId="{3FA07AF6-CBF8-4A77-A860-6718E5A7AFEF}">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B96E431-55CD-490A-B41B-E3D29115E2B6}" type="parTrans" cxnId="{35C94300-C2FB-43BE-8622-C6FCADA67A4B}">
      <dgm:prSet/>
      <dgm:spPr/>
      <dgm:t>
        <a:bodyPr/>
        <a:lstStyle/>
        <a:p>
          <a:endParaRPr lang="en-US"/>
        </a:p>
      </dgm:t>
    </dgm:pt>
    <dgm:pt modelId="{004F104C-C166-48BB-B5DB-371C2FF0C534}" type="sibTrans" cxnId="{35C94300-C2FB-43BE-8622-C6FCADA67A4B}">
      <dgm:prSet/>
      <dgm:spPr/>
      <dgm:t>
        <a:bodyPr/>
        <a:lstStyle/>
        <a:p>
          <a:endParaRPr lang="en-US"/>
        </a:p>
      </dgm:t>
    </dgm:pt>
    <dgm:pt modelId="{9AD87159-D6D9-4DC4-AA11-57AEFFF78A83}">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EF04313-FF25-44CC-89DC-03CE31B9766D}" type="parTrans" cxnId="{A1FEFFF0-118B-4C38-9BD2-6E31DD16952D}">
      <dgm:prSet/>
      <dgm:spPr/>
      <dgm:t>
        <a:bodyPr/>
        <a:lstStyle/>
        <a:p>
          <a:endParaRPr lang="en-US"/>
        </a:p>
      </dgm:t>
    </dgm:pt>
    <dgm:pt modelId="{75916348-C640-4C48-980F-9E4905419B8B}" type="sibTrans" cxnId="{A1FEFFF0-118B-4C38-9BD2-6E31DD16952D}">
      <dgm:prSet/>
      <dgm:spPr/>
      <dgm:t>
        <a:bodyPr/>
        <a:lstStyle/>
        <a:p>
          <a:endParaRPr lang="en-US"/>
        </a:p>
      </dgm:t>
    </dgm:pt>
    <dgm:pt modelId="{CCCA85E1-DDE7-43E4-BCA5-9EC09FEF85A6}">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B4CE7E60-3B3E-406E-AC08-6AF14A6D9CFE}" type="parTrans" cxnId="{23EC7F8F-8DFB-4AC6-8AD7-342042A6053C}">
      <dgm:prSet/>
      <dgm:spPr/>
      <dgm:t>
        <a:bodyPr/>
        <a:lstStyle/>
        <a:p>
          <a:endParaRPr lang="en-US"/>
        </a:p>
      </dgm:t>
    </dgm:pt>
    <dgm:pt modelId="{442E0C0B-DE51-45B0-87A4-4C6DD6BEE116}" type="sibTrans" cxnId="{23EC7F8F-8DFB-4AC6-8AD7-342042A6053C}">
      <dgm:prSet/>
      <dgm:spPr/>
      <dgm:t>
        <a:bodyPr/>
        <a:lstStyle/>
        <a:p>
          <a:endParaRPr lang="en-US"/>
        </a:p>
      </dgm:t>
    </dgm:pt>
    <dgm:pt modelId="{5468A779-F727-4645-9514-B466B90161DD}">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l"/>
          <a:endParaRPr lang="en-US" sz="3600" b="0" dirty="0"/>
        </a:p>
      </dgm:t>
    </dgm:pt>
    <dgm:pt modelId="{7A1042A1-1492-4D20-90BE-15D95224B057}" type="parTrans" cxnId="{99B8ED2C-AE92-4A67-A1CA-046FB23D11D7}">
      <dgm:prSet/>
      <dgm:spPr/>
      <dgm:t>
        <a:bodyPr/>
        <a:lstStyle/>
        <a:p>
          <a:endParaRPr lang="en-US"/>
        </a:p>
      </dgm:t>
    </dgm:pt>
    <dgm:pt modelId="{8C6FA8C5-66DB-4DF9-8820-2027697D2B44}" type="sibTrans" cxnId="{99B8ED2C-AE92-4A67-A1CA-046FB23D11D7}">
      <dgm:prSet/>
      <dgm:spPr/>
      <dgm:t>
        <a:bodyPr/>
        <a:lstStyle/>
        <a:p>
          <a:endParaRPr lang="en-US"/>
        </a:p>
      </dgm:t>
    </dgm:pt>
    <dgm:pt modelId="{65683737-2DB4-4FD3-AD70-5BDD5155C3B3}" type="pres">
      <dgm:prSet presAssocID="{F5BB09FF-1193-466E-84C0-B5FF44EF0776}" presName="Name0" presStyleCnt="0">
        <dgm:presLayoutVars>
          <dgm:dir/>
          <dgm:resizeHandles val="exact"/>
        </dgm:presLayoutVars>
      </dgm:prSet>
      <dgm:spPr/>
    </dgm:pt>
    <dgm:pt modelId="{FB22890E-B12D-49A2-AF8A-38575457647E}" type="pres">
      <dgm:prSet presAssocID="{41A314F7-9905-4733-9805-D6C9A6BCC93C}" presName="node" presStyleLbl="node1" presStyleIdx="0" presStyleCnt="2" custScaleX="115234" custScaleY="203716" custLinFactNeighborX="-159" custLinFactNeighborY="-160">
        <dgm:presLayoutVars>
          <dgm:bulletEnabled val="1"/>
        </dgm:presLayoutVars>
      </dgm:prSet>
      <dgm:spPr/>
    </dgm:pt>
    <dgm:pt modelId="{EB7DC520-636D-443F-BD42-FD9D909C7B44}" type="pres">
      <dgm:prSet presAssocID="{99A25D28-A859-4275-9B18-F68A7C9499B8}" presName="sibTrans" presStyleLbl="sibTrans2D1" presStyleIdx="0" presStyleCnt="1"/>
      <dgm:spPr/>
    </dgm:pt>
    <dgm:pt modelId="{46E3761C-DF41-4CB0-90D0-EA62AA725DFF}" type="pres">
      <dgm:prSet presAssocID="{99A25D28-A859-4275-9B18-F68A7C9499B8}" presName="connectorText" presStyleLbl="sibTrans2D1" presStyleIdx="0" presStyleCnt="1"/>
      <dgm:spPr/>
    </dgm:pt>
    <dgm:pt modelId="{1A298D11-C2D6-4B4D-95E4-DE536B5F1111}" type="pres">
      <dgm:prSet presAssocID="{C0C75449-8970-49B6-B4DA-0AD8F0CEFD52}" presName="node" presStyleLbl="node1" presStyleIdx="1" presStyleCnt="2" custScaleX="115292" custScaleY="204036">
        <dgm:presLayoutVars>
          <dgm:bulletEnabled val="1"/>
        </dgm:presLayoutVars>
      </dgm:prSet>
      <dgm:spPr/>
    </dgm:pt>
  </dgm:ptLst>
  <dgm:cxnLst>
    <dgm:cxn modelId="{35C94300-C2FB-43BE-8622-C6FCADA67A4B}" srcId="{41A314F7-9905-4733-9805-D6C9A6BCC93C}" destId="{3FA07AF6-CBF8-4A77-A860-6718E5A7AFEF}" srcOrd="1" destOrd="0" parTransId="{BB96E431-55CD-490A-B41B-E3D29115E2B6}" sibTransId="{004F104C-C166-48BB-B5DB-371C2FF0C534}"/>
    <dgm:cxn modelId="{8C577014-B517-4F52-81F0-EC14A2CA0166}" type="presOf" srcId="{C0C75449-8970-49B6-B4DA-0AD8F0CEFD52}" destId="{1A298D11-C2D6-4B4D-95E4-DE536B5F1111}" srcOrd="0" destOrd="0" presId="urn:microsoft.com/office/officeart/2005/8/layout/process1"/>
    <dgm:cxn modelId="{AD7BD714-E463-48CC-B875-8F00FC276844}" srcId="{F5BB09FF-1193-466E-84C0-B5FF44EF0776}" destId="{41A314F7-9905-4733-9805-D6C9A6BCC93C}" srcOrd="0" destOrd="0" parTransId="{B5F3649B-8F7F-4F54-81AC-B4BE26738D02}" sibTransId="{99A25D28-A859-4275-9B18-F68A7C9499B8}"/>
    <dgm:cxn modelId="{99B8ED2C-AE92-4A67-A1CA-046FB23D11D7}" srcId="{41A314F7-9905-4733-9805-D6C9A6BCC93C}" destId="{5468A779-F727-4645-9514-B466B90161DD}" srcOrd="7" destOrd="0" parTransId="{7A1042A1-1492-4D20-90BE-15D95224B057}" sibTransId="{8C6FA8C5-66DB-4DF9-8820-2027697D2B44}"/>
    <dgm:cxn modelId="{83305B42-DB96-4E57-ADF7-388B5BB4A4C0}" type="presOf" srcId="{F5BB09FF-1193-466E-84C0-B5FF44EF0776}" destId="{65683737-2DB4-4FD3-AD70-5BDD5155C3B3}" srcOrd="0" destOrd="0" presId="urn:microsoft.com/office/officeart/2005/8/layout/process1"/>
    <dgm:cxn modelId="{EA409066-AF18-492C-BD3A-520021363132}" type="presOf" srcId="{99A25D28-A859-4275-9B18-F68A7C9499B8}" destId="{46E3761C-DF41-4CB0-90D0-EA62AA725DFF}" srcOrd="1" destOrd="0" presId="urn:microsoft.com/office/officeart/2005/8/layout/process1"/>
    <dgm:cxn modelId="{38A48A69-100B-4170-8B92-8C7C038D4AEE}" type="presOf" srcId="{B7D482F4-548B-4976-8857-3FE0733253F1}" destId="{FB22890E-B12D-49A2-AF8A-38575457647E}" srcOrd="0" destOrd="3" presId="urn:microsoft.com/office/officeart/2005/8/layout/process1"/>
    <dgm:cxn modelId="{302ACA69-138A-4C55-8ACA-6B66025FD664}" srcId="{41A314F7-9905-4733-9805-D6C9A6BCC93C}" destId="{663E5AE7-B070-499F-933F-DA8CFB5D7A72}" srcOrd="8" destOrd="0" parTransId="{21667061-20E9-4B1A-A32A-CEEE9BD2D393}" sibTransId="{0A5794AE-E02B-4DDC-8DEB-52B638E27F05}"/>
    <dgm:cxn modelId="{335A0350-6243-434D-8785-81D900EE8A11}" srcId="{F5BB09FF-1193-466E-84C0-B5FF44EF0776}" destId="{C0C75449-8970-49B6-B4DA-0AD8F0CEFD52}" srcOrd="1" destOrd="0" parTransId="{41273710-D512-4721-A1D5-68489E678984}" sibTransId="{73405044-2AFC-477B-8D4C-1885F2D53354}"/>
    <dgm:cxn modelId="{002D3070-7172-4685-93CD-808C1B2B7A4F}" type="presOf" srcId="{C7F98D8E-C0C2-4EFB-A9E6-8FBF949402A9}" destId="{FB22890E-B12D-49A2-AF8A-38575457647E}" srcOrd="0" destOrd="5" presId="urn:microsoft.com/office/officeart/2005/8/layout/process1"/>
    <dgm:cxn modelId="{FE23EC7F-A954-44DF-B423-394A2A536A44}" type="presOf" srcId="{41A314F7-9905-4733-9805-D6C9A6BCC93C}" destId="{FB22890E-B12D-49A2-AF8A-38575457647E}" srcOrd="0" destOrd="0" presId="urn:microsoft.com/office/officeart/2005/8/layout/process1"/>
    <dgm:cxn modelId="{8D803787-ABB2-4282-9818-58B694E1A5BE}" type="presOf" srcId="{663E5AE7-B070-499F-933F-DA8CFB5D7A72}" destId="{FB22890E-B12D-49A2-AF8A-38575457647E}" srcOrd="0" destOrd="9" presId="urn:microsoft.com/office/officeart/2005/8/layout/process1"/>
    <dgm:cxn modelId="{23EC7F8F-8DFB-4AC6-8AD7-342042A6053C}" srcId="{41A314F7-9905-4733-9805-D6C9A6BCC93C}" destId="{CCCA85E1-DDE7-43E4-BCA5-9EC09FEF85A6}" srcOrd="5" destOrd="0" parTransId="{B4CE7E60-3B3E-406E-AC08-6AF14A6D9CFE}" sibTransId="{442E0C0B-DE51-45B0-87A4-4C6DD6BEE116}"/>
    <dgm:cxn modelId="{8A9F5F92-A541-4D6F-AAED-722625C7928A}" type="presOf" srcId="{5468A779-F727-4645-9514-B466B90161DD}" destId="{FB22890E-B12D-49A2-AF8A-38575457647E}" srcOrd="0" destOrd="8" presId="urn:microsoft.com/office/officeart/2005/8/layout/process1"/>
    <dgm:cxn modelId="{317EF192-7F95-44BE-977B-4D4BB7269216}" srcId="{41A314F7-9905-4733-9805-D6C9A6BCC93C}" destId="{C7F98D8E-C0C2-4EFB-A9E6-8FBF949402A9}" srcOrd="4" destOrd="0" parTransId="{0891C785-4B38-4AEB-9786-6A87B6A4BD46}" sibTransId="{B18020C6-936D-475E-8336-BB1136A52147}"/>
    <dgm:cxn modelId="{0E442198-2555-4FA1-88F2-6A5E30F290C9}" type="presOf" srcId="{3FA07AF6-CBF8-4A77-A860-6718E5A7AFEF}" destId="{FB22890E-B12D-49A2-AF8A-38575457647E}" srcOrd="0" destOrd="2" presId="urn:microsoft.com/office/officeart/2005/8/layout/process1"/>
    <dgm:cxn modelId="{07155C9C-52CE-491F-B28A-454EA1F3A6E5}" type="presOf" srcId="{74D871B0-7ED2-48A3-AA78-4D536C219EF5}" destId="{FB22890E-B12D-49A2-AF8A-38575457647E}" srcOrd="0" destOrd="7" presId="urn:microsoft.com/office/officeart/2005/8/layout/process1"/>
    <dgm:cxn modelId="{489960A4-33C6-47D4-9A00-62D692618D6F}" type="presOf" srcId="{CCCA85E1-DDE7-43E4-BCA5-9EC09FEF85A6}" destId="{FB22890E-B12D-49A2-AF8A-38575457647E}" srcOrd="0" destOrd="6" presId="urn:microsoft.com/office/officeart/2005/8/layout/process1"/>
    <dgm:cxn modelId="{3C01D0A4-024C-43E7-A467-DE8E36A54EA9}" type="presOf" srcId="{99A25D28-A859-4275-9B18-F68A7C9499B8}" destId="{EB7DC520-636D-443F-BD42-FD9D909C7B44}" srcOrd="0" destOrd="0" presId="urn:microsoft.com/office/officeart/2005/8/layout/process1"/>
    <dgm:cxn modelId="{C0603EA9-4878-4D8A-A15F-C9182BDEC0B3}" type="presOf" srcId="{9AD87159-D6D9-4DC4-AA11-57AEFFF78A83}" destId="{FB22890E-B12D-49A2-AF8A-38575457647E}" srcOrd="0" destOrd="4" presId="urn:microsoft.com/office/officeart/2005/8/layout/process1"/>
    <dgm:cxn modelId="{A2DE59B2-DBFE-4153-B715-A22F5D97C474}" type="presOf" srcId="{0BFAFAA8-4B23-4F59-917A-D4FF57104A04}" destId="{FB22890E-B12D-49A2-AF8A-38575457647E}" srcOrd="0" destOrd="1" presId="urn:microsoft.com/office/officeart/2005/8/layout/process1"/>
    <dgm:cxn modelId="{3E4AE4B3-FF9B-4803-8E20-4C8FCCF68C94}" srcId="{41A314F7-9905-4733-9805-D6C9A6BCC93C}" destId="{B7D482F4-548B-4976-8857-3FE0733253F1}" srcOrd="2" destOrd="0" parTransId="{1F1A535A-C5EA-410E-BDB6-0C93EC20EF60}" sibTransId="{FABB60AA-FBDE-4351-B7F6-3B76A0255E28}"/>
    <dgm:cxn modelId="{D7F9C5C8-E976-4D96-8BA6-4CDA5E425B41}" srcId="{41A314F7-9905-4733-9805-D6C9A6BCC93C}" destId="{74D871B0-7ED2-48A3-AA78-4D536C219EF5}" srcOrd="6" destOrd="0" parTransId="{95353C0E-3A73-40E5-87DD-5ABBA9969F9E}" sibTransId="{9A560D01-DE65-4ECC-949E-EE505ACED1BC}"/>
    <dgm:cxn modelId="{A1FEFFF0-118B-4C38-9BD2-6E31DD16952D}" srcId="{41A314F7-9905-4733-9805-D6C9A6BCC93C}" destId="{9AD87159-D6D9-4DC4-AA11-57AEFFF78A83}" srcOrd="3" destOrd="0" parTransId="{BEF04313-FF25-44CC-89DC-03CE31B9766D}" sibTransId="{75916348-C640-4C48-980F-9E4905419B8B}"/>
    <dgm:cxn modelId="{029A62F2-6829-4CEC-B658-DC560BC65201}" srcId="{41A314F7-9905-4733-9805-D6C9A6BCC93C}" destId="{0BFAFAA8-4B23-4F59-917A-D4FF57104A04}" srcOrd="0" destOrd="0" parTransId="{F08504D2-A60C-461F-8F3F-C431F4A29072}" sibTransId="{A7216905-08CD-4B53-B367-BBA93BEBDE35}"/>
    <dgm:cxn modelId="{435994C1-FEA9-4B1C-92A5-D491B214A7C2}" type="presParOf" srcId="{65683737-2DB4-4FD3-AD70-5BDD5155C3B3}" destId="{FB22890E-B12D-49A2-AF8A-38575457647E}" srcOrd="0" destOrd="0" presId="urn:microsoft.com/office/officeart/2005/8/layout/process1"/>
    <dgm:cxn modelId="{FDEED31B-971F-430D-B010-667C58B51363}" type="presParOf" srcId="{65683737-2DB4-4FD3-AD70-5BDD5155C3B3}" destId="{EB7DC520-636D-443F-BD42-FD9D909C7B44}" srcOrd="1" destOrd="0" presId="urn:microsoft.com/office/officeart/2005/8/layout/process1"/>
    <dgm:cxn modelId="{701A78F1-9121-448F-88CF-7C218D8046E9}" type="presParOf" srcId="{EB7DC520-636D-443F-BD42-FD9D909C7B44}" destId="{46E3761C-DF41-4CB0-90D0-EA62AA725DFF}" srcOrd="0" destOrd="0" presId="urn:microsoft.com/office/officeart/2005/8/layout/process1"/>
    <dgm:cxn modelId="{9CF26097-198A-4051-A92F-45195CB29799}" type="presParOf" srcId="{65683737-2DB4-4FD3-AD70-5BDD5155C3B3}" destId="{1A298D11-C2D6-4B4D-95E4-DE536B5F111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69D1C0-61D2-408B-BEAF-AC7C21E57F0B}"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en-US"/>
        </a:p>
      </dgm:t>
    </dgm:pt>
    <dgm:pt modelId="{11C0B0D6-3DE7-40E6-B8C1-083E7E16D240}">
      <dgm:prSet/>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b="1" i="0" baseline="0" dirty="0"/>
            <a:t>Alcohol and/or other drug use amnesty in sexual and interpersonal violence cases</a:t>
          </a:r>
          <a:endParaRPr lang="en-US" dirty="0"/>
        </a:p>
      </dgm:t>
    </dgm:pt>
    <dgm:pt modelId="{3C5FCBEF-FEF3-4C04-8B5C-65E09BA7F348}" type="parTrans" cxnId="{18C61D02-7BA1-4023-9B72-0D56B37EEA2E}">
      <dgm:prSet/>
      <dgm:spPr/>
      <dgm:t>
        <a:bodyPr/>
        <a:lstStyle/>
        <a:p>
          <a:endParaRPr lang="en-US"/>
        </a:p>
      </dgm:t>
    </dgm:pt>
    <dgm:pt modelId="{D1552B18-6BBE-47E5-8C85-F2DEC40DC871}" type="sibTrans" cxnId="{18C61D02-7BA1-4023-9B72-0D56B37EEA2E}">
      <dgm:prSet/>
      <dgm:spPr/>
      <dgm:t>
        <a:bodyPr/>
        <a:lstStyle/>
        <a:p>
          <a:endParaRPr lang="en-US"/>
        </a:p>
      </dgm:t>
    </dgm:pt>
    <dgm:pt modelId="{78ADB600-126E-46E2-9400-98E1EAB8F57C}">
      <dgm:prSet custT="1"/>
      <dgm:spPr/>
      <dgm:t>
        <a:bodyPr/>
        <a:lstStyle/>
        <a:p>
          <a:r>
            <a:rPr lang="en-US" sz="3600" b="0" i="0" baseline="0" dirty="0"/>
            <a:t>The health and safety of every student at SJCON is of utmost importance.   SJCON recognizes that students who have been drinking and/or using drugs (whether such use is voluntary or involuntary) at the time that violence, including but not limited to domestic violence, dating violence, stalking, or sexual assault occurs may be hesitant to report such incidents due to fear of potential consequences for their own conduct.  SJCON students will be afforded amnesty if they report an incident of sexual assault, domestic violence, dating violence, or stalking even if they have been drinking or using drugs. </a:t>
          </a:r>
          <a:endParaRPr lang="en-US" sz="3600" dirty="0"/>
        </a:p>
      </dgm:t>
    </dgm:pt>
    <dgm:pt modelId="{01AA83DA-D242-41F8-BF2E-DFD064CF5829}" type="parTrans" cxnId="{129EBA16-8F90-4D37-AE7F-34A30841C802}">
      <dgm:prSet/>
      <dgm:spPr/>
      <dgm:t>
        <a:bodyPr/>
        <a:lstStyle/>
        <a:p>
          <a:endParaRPr lang="en-US"/>
        </a:p>
      </dgm:t>
    </dgm:pt>
    <dgm:pt modelId="{3C62D46B-5AF8-44D2-9C4A-99AD9B47F7B2}" type="sibTrans" cxnId="{129EBA16-8F90-4D37-AE7F-34A30841C802}">
      <dgm:prSet/>
      <dgm:spPr/>
      <dgm:t>
        <a:bodyPr/>
        <a:lstStyle/>
        <a:p>
          <a:endParaRPr lang="en-US"/>
        </a:p>
      </dgm:t>
    </dgm:pt>
    <dgm:pt modelId="{CAE10DDA-3E95-4B00-BC11-B2E5A40F561C}">
      <dgm:prSet custT="1"/>
      <dgm:spPr/>
      <dgm:t>
        <a:bodyPr/>
        <a:lstStyle/>
        <a:p>
          <a:r>
            <a:rPr lang="en-US" sz="3600" b="0" i="0" baseline="0" dirty="0"/>
            <a:t>A bystander acting in good faith or a reporting individual acting in good faith that discloses any incident of domestic violence, dating violence, stalking, or sexual assault to SJCON officials or law enforcement will not be subject to SJCON’s Code of Conduct action violations of alcohol and/or drug use policies occurring at or near the time of the commission of the domestic violence, dating violence, stalking, or sexual assault.</a:t>
          </a:r>
          <a:r>
            <a:rPr lang="en-US" sz="4000" b="0" i="0" baseline="0" dirty="0"/>
            <a:t>  </a:t>
          </a:r>
          <a:endParaRPr lang="en-US" sz="4000" dirty="0"/>
        </a:p>
      </dgm:t>
    </dgm:pt>
    <dgm:pt modelId="{689982F8-1618-4310-8AC9-B876D2C84194}" type="parTrans" cxnId="{C63364D8-475A-4B8A-9FCF-9E49B5AC35A6}">
      <dgm:prSet/>
      <dgm:spPr/>
      <dgm:t>
        <a:bodyPr/>
        <a:lstStyle/>
        <a:p>
          <a:endParaRPr lang="en-US"/>
        </a:p>
      </dgm:t>
    </dgm:pt>
    <dgm:pt modelId="{EA2B0B66-A9C8-4E7B-8AC6-8DDBA41D76AD}" type="sibTrans" cxnId="{C63364D8-475A-4B8A-9FCF-9E49B5AC35A6}">
      <dgm:prSet/>
      <dgm:spPr/>
      <dgm:t>
        <a:bodyPr/>
        <a:lstStyle/>
        <a:p>
          <a:endParaRPr lang="en-US"/>
        </a:p>
      </dgm:t>
    </dgm:pt>
    <dgm:pt modelId="{EDEDC097-7B1A-4863-953B-F5831C037705}">
      <dgm:prSet/>
      <dgm:spPr/>
      <dgm:t>
        <a:bodyPr/>
        <a:lstStyle/>
        <a:p>
          <a:endParaRPr lang="en-US" sz="4000" dirty="0"/>
        </a:p>
      </dgm:t>
    </dgm:pt>
    <dgm:pt modelId="{6B6B2277-4B1A-4EA7-A643-1B781C7FA872}" type="parTrans" cxnId="{F4C76D9A-1E80-44F5-B793-9D516C0850B0}">
      <dgm:prSet/>
      <dgm:spPr/>
      <dgm:t>
        <a:bodyPr/>
        <a:lstStyle/>
        <a:p>
          <a:endParaRPr lang="en-US"/>
        </a:p>
      </dgm:t>
    </dgm:pt>
    <dgm:pt modelId="{E08BD311-2A38-4395-A83C-DA0A7156CF04}" type="sibTrans" cxnId="{F4C76D9A-1E80-44F5-B793-9D516C0850B0}">
      <dgm:prSet/>
      <dgm:spPr/>
      <dgm:t>
        <a:bodyPr/>
        <a:lstStyle/>
        <a:p>
          <a:endParaRPr lang="en-US"/>
        </a:p>
      </dgm:t>
    </dgm:pt>
    <dgm:pt modelId="{31580C74-6401-4CE2-BED9-F4B0D9419929}" type="pres">
      <dgm:prSet presAssocID="{C369D1C0-61D2-408B-BEAF-AC7C21E57F0B}" presName="Name0" presStyleCnt="0">
        <dgm:presLayoutVars>
          <dgm:dir/>
          <dgm:animLvl val="lvl"/>
          <dgm:resizeHandles val="exact"/>
        </dgm:presLayoutVars>
      </dgm:prSet>
      <dgm:spPr/>
    </dgm:pt>
    <dgm:pt modelId="{2FD1F8B6-FA4D-4C30-B268-37300408426A}" type="pres">
      <dgm:prSet presAssocID="{11C0B0D6-3DE7-40E6-B8C1-083E7E16D240}" presName="linNode" presStyleCnt="0"/>
      <dgm:spPr/>
    </dgm:pt>
    <dgm:pt modelId="{7802D3AD-2460-46F1-B70C-58B43B198346}" type="pres">
      <dgm:prSet presAssocID="{11C0B0D6-3DE7-40E6-B8C1-083E7E16D240}" presName="parentText" presStyleLbl="node1" presStyleIdx="0" presStyleCnt="1" custScaleX="67963" custScaleY="100000" custLinFactNeighborX="-9010" custLinFactNeighborY="-1042">
        <dgm:presLayoutVars>
          <dgm:chMax val="1"/>
          <dgm:bulletEnabled val="1"/>
        </dgm:presLayoutVars>
      </dgm:prSet>
      <dgm:spPr/>
    </dgm:pt>
    <dgm:pt modelId="{081428C0-2B24-49F2-872C-322BD45A190E}" type="pres">
      <dgm:prSet presAssocID="{11C0B0D6-3DE7-40E6-B8C1-083E7E16D240}" presName="descendantText" presStyleLbl="alignAccFollowNode1" presStyleIdx="0" presStyleCnt="1" custScaleX="116875" custScaleY="125000">
        <dgm:presLayoutVars>
          <dgm:bulletEnabled val="1"/>
        </dgm:presLayoutVars>
      </dgm:prSet>
      <dgm:spPr/>
    </dgm:pt>
  </dgm:ptLst>
  <dgm:cxnLst>
    <dgm:cxn modelId="{18C61D02-7BA1-4023-9B72-0D56B37EEA2E}" srcId="{C369D1C0-61D2-408B-BEAF-AC7C21E57F0B}" destId="{11C0B0D6-3DE7-40E6-B8C1-083E7E16D240}" srcOrd="0" destOrd="0" parTransId="{3C5FCBEF-FEF3-4C04-8B5C-65E09BA7F348}" sibTransId="{D1552B18-6BBE-47E5-8C85-F2DEC40DC871}"/>
    <dgm:cxn modelId="{129EBA16-8F90-4D37-AE7F-34A30841C802}" srcId="{11C0B0D6-3DE7-40E6-B8C1-083E7E16D240}" destId="{78ADB600-126E-46E2-9400-98E1EAB8F57C}" srcOrd="0" destOrd="0" parTransId="{01AA83DA-D242-41F8-BF2E-DFD064CF5829}" sibTransId="{3C62D46B-5AF8-44D2-9C4A-99AD9B47F7B2}"/>
    <dgm:cxn modelId="{59607C4A-54E6-4F30-ACE7-B5363F1EB621}" type="presOf" srcId="{11C0B0D6-3DE7-40E6-B8C1-083E7E16D240}" destId="{7802D3AD-2460-46F1-B70C-58B43B198346}" srcOrd="0" destOrd="0" presId="urn:microsoft.com/office/officeart/2005/8/layout/vList5"/>
    <dgm:cxn modelId="{653A0954-3DB5-461E-AA2D-D9AFA704CFD3}" type="presOf" srcId="{EDEDC097-7B1A-4863-953B-F5831C037705}" destId="{081428C0-2B24-49F2-872C-322BD45A190E}" srcOrd="0" destOrd="1" presId="urn:microsoft.com/office/officeart/2005/8/layout/vList5"/>
    <dgm:cxn modelId="{F4C76D9A-1E80-44F5-B793-9D516C0850B0}" srcId="{11C0B0D6-3DE7-40E6-B8C1-083E7E16D240}" destId="{EDEDC097-7B1A-4863-953B-F5831C037705}" srcOrd="1" destOrd="0" parTransId="{6B6B2277-4B1A-4EA7-A643-1B781C7FA872}" sibTransId="{E08BD311-2A38-4395-A83C-DA0A7156CF04}"/>
    <dgm:cxn modelId="{69F347B9-BFE3-4055-9AA2-1BD48D118CF7}" type="presOf" srcId="{CAE10DDA-3E95-4B00-BC11-B2E5A40F561C}" destId="{081428C0-2B24-49F2-872C-322BD45A190E}" srcOrd="0" destOrd="2" presId="urn:microsoft.com/office/officeart/2005/8/layout/vList5"/>
    <dgm:cxn modelId="{DCABBAC7-0223-4A25-8310-E7EB2E2FD6A8}" type="presOf" srcId="{C369D1C0-61D2-408B-BEAF-AC7C21E57F0B}" destId="{31580C74-6401-4CE2-BED9-F4B0D9419929}" srcOrd="0" destOrd="0" presId="urn:microsoft.com/office/officeart/2005/8/layout/vList5"/>
    <dgm:cxn modelId="{2AA4EBD0-8A6E-42A3-85E8-DF0A217F266A}" type="presOf" srcId="{78ADB600-126E-46E2-9400-98E1EAB8F57C}" destId="{081428C0-2B24-49F2-872C-322BD45A190E}" srcOrd="0" destOrd="0" presId="urn:microsoft.com/office/officeart/2005/8/layout/vList5"/>
    <dgm:cxn modelId="{C63364D8-475A-4B8A-9FCF-9E49B5AC35A6}" srcId="{11C0B0D6-3DE7-40E6-B8C1-083E7E16D240}" destId="{CAE10DDA-3E95-4B00-BC11-B2E5A40F561C}" srcOrd="2" destOrd="0" parTransId="{689982F8-1618-4310-8AC9-B876D2C84194}" sibTransId="{EA2B0B66-A9C8-4E7B-8AC6-8DDBA41D76AD}"/>
    <dgm:cxn modelId="{EE66587C-BA1B-42D4-8F6E-AA6DAACDCC77}" type="presParOf" srcId="{31580C74-6401-4CE2-BED9-F4B0D9419929}" destId="{2FD1F8B6-FA4D-4C30-B268-37300408426A}" srcOrd="0" destOrd="0" presId="urn:microsoft.com/office/officeart/2005/8/layout/vList5"/>
    <dgm:cxn modelId="{48D1AC69-2F9E-4456-8476-A375CC77870E}" type="presParOf" srcId="{2FD1F8B6-FA4D-4C30-B268-37300408426A}" destId="{7802D3AD-2460-46F1-B70C-58B43B198346}" srcOrd="0" destOrd="0" presId="urn:microsoft.com/office/officeart/2005/8/layout/vList5"/>
    <dgm:cxn modelId="{E18D6C55-BF31-44F0-9F49-20CBA301D1BB}" type="presParOf" srcId="{2FD1F8B6-FA4D-4C30-B268-37300408426A}" destId="{081428C0-2B24-49F2-872C-322BD45A19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DD5F73-6710-45A1-A5C7-902BAD3F65C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782A696A-60CC-4920-9B80-130B5580F85A}">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7200" b="1" i="0" baseline="0" dirty="0"/>
            <a:t>To Best Preserve Evidence:</a:t>
          </a:r>
          <a:endParaRPr lang="en-US" sz="7200" dirty="0"/>
        </a:p>
      </dgm:t>
    </dgm:pt>
    <dgm:pt modelId="{C01922EC-8EF1-482C-BFCF-E7E820CE64FE}" type="parTrans" cxnId="{6D786AA1-D594-494C-BECB-52A76D09AF32}">
      <dgm:prSet/>
      <dgm:spPr/>
      <dgm:t>
        <a:bodyPr/>
        <a:lstStyle/>
        <a:p>
          <a:endParaRPr lang="en-US"/>
        </a:p>
      </dgm:t>
    </dgm:pt>
    <dgm:pt modelId="{91AF6FF9-C4F4-4050-962F-0A990BD903CD}" type="sibTrans" cxnId="{6D786AA1-D594-494C-BECB-52A76D09AF32}">
      <dgm:prSet/>
      <dgm:spPr/>
      <dgm:t>
        <a:bodyPr/>
        <a:lstStyle/>
        <a:p>
          <a:endParaRPr lang="en-US"/>
        </a:p>
      </dgm:t>
    </dgm:pt>
    <dgm:pt modelId="{44DF5DFD-D08D-4C03-AABF-D31EEAC92A6D}" type="pres">
      <dgm:prSet presAssocID="{03DD5F73-6710-45A1-A5C7-902BAD3F65C6}" presName="linear" presStyleCnt="0">
        <dgm:presLayoutVars>
          <dgm:animLvl val="lvl"/>
          <dgm:resizeHandles val="exact"/>
        </dgm:presLayoutVars>
      </dgm:prSet>
      <dgm:spPr/>
    </dgm:pt>
    <dgm:pt modelId="{7981B019-3E3C-45EE-B733-359491CFADC1}" type="pres">
      <dgm:prSet presAssocID="{782A696A-60CC-4920-9B80-130B5580F85A}" presName="parentText" presStyleLbl="node1" presStyleIdx="0" presStyleCnt="1">
        <dgm:presLayoutVars>
          <dgm:chMax val="0"/>
          <dgm:bulletEnabled val="1"/>
        </dgm:presLayoutVars>
      </dgm:prSet>
      <dgm:spPr/>
    </dgm:pt>
  </dgm:ptLst>
  <dgm:cxnLst>
    <dgm:cxn modelId="{FB16BF31-3E96-49BE-8BB3-BC9AC88CC9F4}" type="presOf" srcId="{782A696A-60CC-4920-9B80-130B5580F85A}" destId="{7981B019-3E3C-45EE-B733-359491CFADC1}" srcOrd="0" destOrd="0" presId="urn:microsoft.com/office/officeart/2005/8/layout/vList2"/>
    <dgm:cxn modelId="{6C1E347E-C8FE-4822-A870-DB43EDA2DC65}" type="presOf" srcId="{03DD5F73-6710-45A1-A5C7-902BAD3F65C6}" destId="{44DF5DFD-D08D-4C03-AABF-D31EEAC92A6D}" srcOrd="0" destOrd="0" presId="urn:microsoft.com/office/officeart/2005/8/layout/vList2"/>
    <dgm:cxn modelId="{6D786AA1-D594-494C-BECB-52A76D09AF32}" srcId="{03DD5F73-6710-45A1-A5C7-902BAD3F65C6}" destId="{782A696A-60CC-4920-9B80-130B5580F85A}" srcOrd="0" destOrd="0" parTransId="{C01922EC-8EF1-482C-BFCF-E7E820CE64FE}" sibTransId="{91AF6FF9-C4F4-4050-962F-0A990BD903CD}"/>
    <dgm:cxn modelId="{B651E9B3-615C-42F0-ABE6-5108BE0BF17D}" type="presParOf" srcId="{44DF5DFD-D08D-4C03-AABF-D31EEAC92A6D}" destId="{7981B019-3E3C-45EE-B733-359491CFAD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843B77-B1FB-43C3-8B11-D45110CA516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548B133C-1B47-407C-BE7E-669F90AAE8EB}">
      <dgm:prSet custT="1"/>
      <dgm:spPr>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pPr algn="ctr"/>
          <a:r>
            <a:rPr lang="en-US" sz="5400" b="1" i="0" baseline="0" dirty="0"/>
            <a:t>Responsibilities of Faculty, Staff, and other Non-Confidential SJCON Employees Following Receipt of a Report:</a:t>
          </a:r>
          <a:endParaRPr lang="en-US" sz="5400" dirty="0"/>
        </a:p>
      </dgm:t>
    </dgm:pt>
    <dgm:pt modelId="{6E22A4E1-7036-494C-850B-DCBFC1DE1406}" type="parTrans" cxnId="{D9D6599F-8E88-44D0-902A-626F992DCEFF}">
      <dgm:prSet/>
      <dgm:spPr/>
      <dgm:t>
        <a:bodyPr/>
        <a:lstStyle/>
        <a:p>
          <a:endParaRPr lang="en-US"/>
        </a:p>
      </dgm:t>
    </dgm:pt>
    <dgm:pt modelId="{8402758C-B039-4DB7-95C0-6F88C1A436D7}" type="sibTrans" cxnId="{D9D6599F-8E88-44D0-902A-626F992DCEFF}">
      <dgm:prSet/>
      <dgm:spPr/>
      <dgm:t>
        <a:bodyPr/>
        <a:lstStyle/>
        <a:p>
          <a:endParaRPr lang="en-US"/>
        </a:p>
      </dgm:t>
    </dgm:pt>
    <dgm:pt modelId="{44251D50-C60C-43F2-A7A8-FBCBF4CF7506}">
      <dgm:prSet custT="1"/>
      <dgm:spPr/>
      <dgm:t>
        <a:bodyPr/>
        <a:lstStyle/>
        <a:p>
          <a:r>
            <a:rPr lang="en-US" sz="3600" b="0" i="0" baseline="0" dirty="0"/>
            <a:t>SJCON recognizes that complainants may be most comfortable disclosing sexual violence and other prohibited conduct to a SJCON member they know well, such as faculty or staff.  These “non-confidential” employees will protect and respect a complainant’s privacy to the greatest extent possible and share information on a need-to-know basis; however, they cannot serve as a confidential resource.</a:t>
          </a:r>
          <a:endParaRPr lang="en-US" sz="3600" baseline="0" dirty="0"/>
        </a:p>
      </dgm:t>
    </dgm:pt>
    <dgm:pt modelId="{4899C2F6-923E-4578-8B7E-D7A1D8A91BF1}" type="parTrans" cxnId="{C9EA31D0-FE22-4EAC-9396-2C210897A816}">
      <dgm:prSet/>
      <dgm:spPr/>
      <dgm:t>
        <a:bodyPr/>
        <a:lstStyle/>
        <a:p>
          <a:endParaRPr lang="en-US"/>
        </a:p>
      </dgm:t>
    </dgm:pt>
    <dgm:pt modelId="{314C3BC4-5C23-4F93-8217-F7480FD7C9D2}" type="sibTrans" cxnId="{C9EA31D0-FE22-4EAC-9396-2C210897A816}">
      <dgm:prSet/>
      <dgm:spPr/>
      <dgm:t>
        <a:bodyPr/>
        <a:lstStyle/>
        <a:p>
          <a:endParaRPr lang="en-US"/>
        </a:p>
      </dgm:t>
    </dgm:pt>
    <dgm:pt modelId="{5EA643AC-4240-4426-9038-97D3B41289E9}">
      <dgm:prSet custT="1"/>
      <dgm:spPr/>
      <dgm:t>
        <a:bodyPr/>
        <a:lstStyle/>
        <a:p>
          <a:r>
            <a:rPr lang="en-US" sz="3600" b="0" i="0" baseline="0" dirty="0"/>
            <a:t>Any SJCON employee who receives a report about conduct prohibited by this policy involving a student is required to inform the Title IX Coordinator/Investigator about the incident.  Information about sexual harassment that a student includes in a classroom assignment is considered a report and must be shared with the Title IX Coordinator/Investigator.  These reporting requirements aim to ensure that all potential complaints are provided with appropriate resources and supportive measures, even if they do not wish to pursue a formal complaint.  </a:t>
          </a:r>
          <a:endParaRPr lang="en-US" sz="3600" baseline="0" dirty="0"/>
        </a:p>
      </dgm:t>
    </dgm:pt>
    <dgm:pt modelId="{235C59DA-D4A1-4CAD-9246-2724E80E60D6}" type="parTrans" cxnId="{3B026323-7515-46FB-98AA-7084A40929A6}">
      <dgm:prSet/>
      <dgm:spPr/>
      <dgm:t>
        <a:bodyPr/>
        <a:lstStyle/>
        <a:p>
          <a:endParaRPr lang="en-US"/>
        </a:p>
      </dgm:t>
    </dgm:pt>
    <dgm:pt modelId="{65E0B6D8-A48F-44A6-B116-D722ACB585C0}" type="sibTrans" cxnId="{3B026323-7515-46FB-98AA-7084A40929A6}">
      <dgm:prSet/>
      <dgm:spPr/>
      <dgm:t>
        <a:bodyPr/>
        <a:lstStyle/>
        <a:p>
          <a:endParaRPr lang="en-US"/>
        </a:p>
      </dgm:t>
    </dgm:pt>
    <dgm:pt modelId="{F114E6B6-C632-41E2-83EB-0D8864D82A42}">
      <dgm:prSet custT="1"/>
      <dgm:spPr/>
      <dgm:t>
        <a:bodyPr/>
        <a:lstStyle/>
        <a:p>
          <a:endParaRPr lang="en-US" sz="3600" baseline="0" dirty="0"/>
        </a:p>
      </dgm:t>
    </dgm:pt>
    <dgm:pt modelId="{0738E5FF-7957-4C0C-AF2B-5DD64A7848BD}" type="parTrans" cxnId="{A33A0B36-A6B7-4C2A-B621-3828E64DB49F}">
      <dgm:prSet/>
      <dgm:spPr/>
      <dgm:t>
        <a:bodyPr/>
        <a:lstStyle/>
        <a:p>
          <a:endParaRPr lang="en-US"/>
        </a:p>
      </dgm:t>
    </dgm:pt>
    <dgm:pt modelId="{D410AD39-9099-4843-8606-4BDE235D3B04}" type="sibTrans" cxnId="{A33A0B36-A6B7-4C2A-B621-3828E64DB49F}">
      <dgm:prSet/>
      <dgm:spPr/>
      <dgm:t>
        <a:bodyPr/>
        <a:lstStyle/>
        <a:p>
          <a:endParaRPr lang="en-US"/>
        </a:p>
      </dgm:t>
    </dgm:pt>
    <dgm:pt modelId="{C49D721B-2DEF-4F2D-A947-2E4D723D6FED}">
      <dgm:prSet custT="1"/>
      <dgm:spPr/>
      <dgm:t>
        <a:bodyPr/>
        <a:lstStyle/>
        <a:p>
          <a:endParaRPr lang="en-US" sz="4400" dirty="0"/>
        </a:p>
      </dgm:t>
    </dgm:pt>
    <dgm:pt modelId="{22C63337-529D-4AF1-968F-654690B6364D}" type="parTrans" cxnId="{A1595236-271F-40D7-9575-801172E9CAA3}">
      <dgm:prSet/>
      <dgm:spPr/>
      <dgm:t>
        <a:bodyPr/>
        <a:lstStyle/>
        <a:p>
          <a:endParaRPr lang="en-US"/>
        </a:p>
      </dgm:t>
    </dgm:pt>
    <dgm:pt modelId="{42C3A52F-26FD-41CD-AABD-45E339C494C1}" type="sibTrans" cxnId="{A1595236-271F-40D7-9575-801172E9CAA3}">
      <dgm:prSet/>
      <dgm:spPr/>
      <dgm:t>
        <a:bodyPr/>
        <a:lstStyle/>
        <a:p>
          <a:endParaRPr lang="en-US"/>
        </a:p>
      </dgm:t>
    </dgm:pt>
    <dgm:pt modelId="{EA074E22-C8CA-4477-8E31-D7F47D940A70}" type="pres">
      <dgm:prSet presAssocID="{5F843B77-B1FB-43C3-8B11-D45110CA5162}" presName="linear" presStyleCnt="0">
        <dgm:presLayoutVars>
          <dgm:animLvl val="lvl"/>
          <dgm:resizeHandles val="exact"/>
        </dgm:presLayoutVars>
      </dgm:prSet>
      <dgm:spPr/>
    </dgm:pt>
    <dgm:pt modelId="{367F0F34-320D-4BAB-8711-7643942B2790}" type="pres">
      <dgm:prSet presAssocID="{548B133C-1B47-407C-BE7E-669F90AAE8EB}" presName="parentText" presStyleLbl="node1" presStyleIdx="0" presStyleCnt="1" custLinFactNeighborX="1344" custLinFactNeighborY="-63273">
        <dgm:presLayoutVars>
          <dgm:chMax val="0"/>
          <dgm:bulletEnabled val="1"/>
        </dgm:presLayoutVars>
      </dgm:prSet>
      <dgm:spPr/>
    </dgm:pt>
    <dgm:pt modelId="{3F47E57F-E8B7-438F-BC3A-F2393CE912A9}" type="pres">
      <dgm:prSet presAssocID="{548B133C-1B47-407C-BE7E-669F90AAE8EB}" presName="childText" presStyleLbl="revTx" presStyleIdx="0" presStyleCnt="1" custScaleY="117534">
        <dgm:presLayoutVars>
          <dgm:bulletEnabled val="1"/>
        </dgm:presLayoutVars>
      </dgm:prSet>
      <dgm:spPr/>
    </dgm:pt>
  </dgm:ptLst>
  <dgm:cxnLst>
    <dgm:cxn modelId="{FE22AF1D-BA7E-4A2B-84E5-6FAB67949846}" type="presOf" srcId="{5EA643AC-4240-4426-9038-97D3B41289E9}" destId="{3F47E57F-E8B7-438F-BC3A-F2393CE912A9}" srcOrd="0" destOrd="3" presId="urn:microsoft.com/office/officeart/2005/8/layout/vList2"/>
    <dgm:cxn modelId="{3B026323-7515-46FB-98AA-7084A40929A6}" srcId="{548B133C-1B47-407C-BE7E-669F90AAE8EB}" destId="{5EA643AC-4240-4426-9038-97D3B41289E9}" srcOrd="3" destOrd="0" parTransId="{235C59DA-D4A1-4CAD-9246-2724E80E60D6}" sibTransId="{65E0B6D8-A48F-44A6-B116-D722ACB585C0}"/>
    <dgm:cxn modelId="{A33A0B36-A6B7-4C2A-B621-3828E64DB49F}" srcId="{548B133C-1B47-407C-BE7E-669F90AAE8EB}" destId="{F114E6B6-C632-41E2-83EB-0D8864D82A42}" srcOrd="2" destOrd="0" parTransId="{0738E5FF-7957-4C0C-AF2B-5DD64A7848BD}" sibTransId="{D410AD39-9099-4843-8606-4BDE235D3B04}"/>
    <dgm:cxn modelId="{A1595236-271F-40D7-9575-801172E9CAA3}" srcId="{548B133C-1B47-407C-BE7E-669F90AAE8EB}" destId="{C49D721B-2DEF-4F2D-A947-2E4D723D6FED}" srcOrd="0" destOrd="0" parTransId="{22C63337-529D-4AF1-968F-654690B6364D}" sibTransId="{42C3A52F-26FD-41CD-AABD-45E339C494C1}"/>
    <dgm:cxn modelId="{49FFCD4B-39F0-483E-BE92-69C55BA1B22B}" type="presOf" srcId="{F114E6B6-C632-41E2-83EB-0D8864D82A42}" destId="{3F47E57F-E8B7-438F-BC3A-F2393CE912A9}" srcOrd="0" destOrd="2" presId="urn:microsoft.com/office/officeart/2005/8/layout/vList2"/>
    <dgm:cxn modelId="{82B9A076-28F0-4188-81E5-CBFE1FA6FCE5}" type="presOf" srcId="{5F843B77-B1FB-43C3-8B11-D45110CA5162}" destId="{EA074E22-C8CA-4477-8E31-D7F47D940A70}" srcOrd="0" destOrd="0" presId="urn:microsoft.com/office/officeart/2005/8/layout/vList2"/>
    <dgm:cxn modelId="{1D7C6586-BA54-476B-BFB2-0075408D4C89}" type="presOf" srcId="{C49D721B-2DEF-4F2D-A947-2E4D723D6FED}" destId="{3F47E57F-E8B7-438F-BC3A-F2393CE912A9}" srcOrd="0" destOrd="0" presId="urn:microsoft.com/office/officeart/2005/8/layout/vList2"/>
    <dgm:cxn modelId="{110B1C9B-BEAC-4FAC-ADB3-033176FB2075}" type="presOf" srcId="{548B133C-1B47-407C-BE7E-669F90AAE8EB}" destId="{367F0F34-320D-4BAB-8711-7643942B2790}" srcOrd="0" destOrd="0" presId="urn:microsoft.com/office/officeart/2005/8/layout/vList2"/>
    <dgm:cxn modelId="{D9D6599F-8E88-44D0-902A-626F992DCEFF}" srcId="{5F843B77-B1FB-43C3-8B11-D45110CA5162}" destId="{548B133C-1B47-407C-BE7E-669F90AAE8EB}" srcOrd="0" destOrd="0" parTransId="{6E22A4E1-7036-494C-850B-DCBFC1DE1406}" sibTransId="{8402758C-B039-4DB7-95C0-6F88C1A436D7}"/>
    <dgm:cxn modelId="{413425D0-9482-4C3F-AAB5-7CE90C0732CC}" type="presOf" srcId="{44251D50-C60C-43F2-A7A8-FBCBF4CF7506}" destId="{3F47E57F-E8B7-438F-BC3A-F2393CE912A9}" srcOrd="0" destOrd="1" presId="urn:microsoft.com/office/officeart/2005/8/layout/vList2"/>
    <dgm:cxn modelId="{C9EA31D0-FE22-4EAC-9396-2C210897A816}" srcId="{548B133C-1B47-407C-BE7E-669F90AAE8EB}" destId="{44251D50-C60C-43F2-A7A8-FBCBF4CF7506}" srcOrd="1" destOrd="0" parTransId="{4899C2F6-923E-4578-8B7E-D7A1D8A91BF1}" sibTransId="{314C3BC4-5C23-4F93-8217-F7480FD7C9D2}"/>
    <dgm:cxn modelId="{2730CB79-4906-4671-9202-6EBFA4BDE3D3}" type="presParOf" srcId="{EA074E22-C8CA-4477-8E31-D7F47D940A70}" destId="{367F0F34-320D-4BAB-8711-7643942B2790}" srcOrd="0" destOrd="0" presId="urn:microsoft.com/office/officeart/2005/8/layout/vList2"/>
    <dgm:cxn modelId="{30A592E6-FE2E-4FDA-950F-90F4FA0623A7}" type="presParOf" srcId="{EA074E22-C8CA-4477-8E31-D7F47D940A70}" destId="{3F47E57F-E8B7-438F-BC3A-F2393CE912A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81250-0F52-4643-8B99-AFCA631FA157}">
      <dsp:nvSpPr>
        <dsp:cNvPr id="0" name=""/>
        <dsp:cNvSpPr/>
      </dsp:nvSpPr>
      <dsp:spPr>
        <a:xfrm rot="5400000">
          <a:off x="8304983" y="-3887521"/>
          <a:ext cx="11167623" cy="18953582"/>
        </a:xfrm>
        <a:prstGeom prst="round2SameRect">
          <a:avLst/>
        </a:prstGeom>
        <a:solidFill>
          <a:schemeClr val="lt1">
            <a:tint val="40000"/>
            <a:hueOff val="0"/>
            <a:satOff val="0"/>
            <a:lum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0" i="0" kern="1200" baseline="0" dirty="0">
              <a:solidFill>
                <a:schemeClr val="tx1"/>
              </a:solidFill>
            </a:rPr>
            <a:t>St. Joseph's College of Nursing (referred to as SJCON or the college) is committed to maintaining a healthy and safe learning, living, educational, and working environment that is free from gender discrimination, harassment, and creates an environment that promotes responsibility, dignity, and respect in matters of sexual conduct.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SJCON’s policy is designed to address conduct that falls within the Title IX Education Amendments of 1972, the Jeanne Cleary Disclosure of Campus Security Policy and Campus Crime Statistics Act, the Campus Sexual Violence Elimination Act (</a:t>
          </a:r>
          <a:r>
            <a:rPr lang="en-US" sz="2800" b="0" i="0" kern="1200" baseline="0" dirty="0" err="1">
              <a:solidFill>
                <a:schemeClr val="tx1"/>
              </a:solidFill>
            </a:rPr>
            <a:t>SaVE</a:t>
          </a:r>
          <a:r>
            <a:rPr lang="en-US" sz="2800" b="0" i="0" kern="1200" baseline="0" dirty="0">
              <a:solidFill>
                <a:schemeClr val="tx1"/>
              </a:solidFill>
            </a:rPr>
            <a:t> Act), and NYS Education Law Sections 6432 and 6439-6449.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Title IX prohibits discrimination, harassment, and retaliation of any kind on the basis of sex. Title IX also prohibits Violence Against Women Act Offenses (“Sexual and Interpersonal Offenses”) such as sexual assault, sexual misconduct, sexual violence, dating violence, and stalking.  Any person, regardless of gender can be a victim/survivor of a Title IX violation. </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r>
            <a:rPr lang="en-US" sz="2800" b="0" i="0" kern="1200" baseline="0" dirty="0">
              <a:solidFill>
                <a:schemeClr val="tx1"/>
              </a:solidFill>
            </a:rPr>
            <a:t>SJCON’s policy applies to conduct that occurs and actions committed by students, faculty, staff, or third parties against a person in the United States, whenever the conduct or action occurs:</a:t>
          </a:r>
          <a:endParaRPr lang="en-US" sz="2800" kern="1200" baseline="0" dirty="0">
            <a:solidFill>
              <a:schemeClr val="tx1"/>
            </a:solidFill>
          </a:endParaRPr>
        </a:p>
        <a:p>
          <a:pPr marL="285750" lvl="1" indent="-285750" algn="l" defTabSz="1244600">
            <a:lnSpc>
              <a:spcPct val="90000"/>
            </a:lnSpc>
            <a:spcBef>
              <a:spcPct val="0"/>
            </a:spcBef>
            <a:spcAft>
              <a:spcPct val="15000"/>
            </a:spcAft>
            <a:buChar char="•"/>
          </a:pP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r>
            <a:rPr lang="en-US" sz="2800" b="0" i="0" kern="1200" baseline="0" dirty="0">
              <a:solidFill>
                <a:schemeClr val="tx1"/>
              </a:solidFill>
            </a:rPr>
            <a:t>	On SJCON campus property.  SJCON’s campus is defined as any property owned and operated by the 	governing organization, St. Joseph’s Health; or</a:t>
          </a: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endParaRPr lang="en-US" sz="2800" kern="1200" baseline="0" dirty="0">
            <a:solidFill>
              <a:schemeClr val="tx1"/>
            </a:solidFill>
          </a:endParaRPr>
        </a:p>
        <a:p>
          <a:pPr marL="571500" lvl="2" indent="-285750" algn="l" defTabSz="1244600">
            <a:lnSpc>
              <a:spcPct val="90000"/>
            </a:lnSpc>
            <a:spcBef>
              <a:spcPct val="0"/>
            </a:spcBef>
            <a:spcAft>
              <a:spcPct val="15000"/>
            </a:spcAft>
            <a:buChar char="•"/>
          </a:pPr>
          <a:r>
            <a:rPr lang="en-US" sz="2800" b="0" i="0" kern="1200" baseline="0" dirty="0">
              <a:solidFill>
                <a:schemeClr val="tx1"/>
              </a:solidFill>
            </a:rPr>
            <a:t>	Off SJCON campus property.  If the conduct was in connection with SJCON or a SJCON recognized program 	or activity which includes locations, events, or circumstances over which SJCON exercised substantial control 	over both the person accused or the conduct and the context in which the sexual harassment occurred. </a:t>
          </a:r>
          <a:endParaRPr lang="en-US" sz="2800" kern="1200" baseline="0" dirty="0">
            <a:solidFill>
              <a:schemeClr val="tx1"/>
            </a:solidFill>
          </a:endParaRPr>
        </a:p>
      </dsp:txBody>
      <dsp:txXfrm rot="-5400000">
        <a:off x="4412004" y="550616"/>
        <a:ext cx="18408424" cy="10077307"/>
      </dsp:txXfrm>
    </dsp:sp>
    <dsp:sp modelId="{6637F71F-95FB-4616-BE3A-34B1E66F1D63}">
      <dsp:nvSpPr>
        <dsp:cNvPr id="0" name=""/>
        <dsp:cNvSpPr/>
      </dsp:nvSpPr>
      <dsp:spPr>
        <a:xfrm>
          <a:off x="0" y="599240"/>
          <a:ext cx="4368951" cy="9660440"/>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cap="flat" cmpd="sng" algn="ctr">
          <a:solidFill>
            <a:schemeClr val="dk2">
              <a:shade val="80000"/>
              <a:hueOff val="0"/>
              <a:satOff val="0"/>
              <a:lumOff val="0"/>
              <a:alphaOff val="0"/>
            </a:schemeClr>
          </a:solidFill>
          <a:prstDash val="solid"/>
        </a:ln>
        <a:effectLst>
          <a:outerShdw blurRad="38100" dist="25400" dir="5400000" rotWithShape="0">
            <a:srgbClr val="000000">
              <a:alpha val="5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b="1" i="0" kern="1200" baseline="0" dirty="0">
              <a:solidFill>
                <a:schemeClr val="tx1"/>
              </a:solidFill>
            </a:rPr>
            <a:t>Purpose of Sexual Violence Prevention and Response,</a:t>
          </a:r>
        </a:p>
        <a:p>
          <a:pPr marL="0" lvl="0" indent="0" algn="ctr" defTabSz="2667000">
            <a:lnSpc>
              <a:spcPct val="90000"/>
            </a:lnSpc>
            <a:spcBef>
              <a:spcPct val="0"/>
            </a:spcBef>
            <a:spcAft>
              <a:spcPct val="35000"/>
            </a:spcAft>
            <a:buNone/>
          </a:pPr>
          <a:r>
            <a:rPr lang="en-US" sz="6000" b="1" i="0" kern="1200" baseline="0" dirty="0">
              <a:solidFill>
                <a:schemeClr val="tx1"/>
              </a:solidFill>
            </a:rPr>
            <a:t>Title IX</a:t>
          </a:r>
          <a:endParaRPr lang="en-US" sz="6000" b="1" kern="1200" baseline="0" dirty="0">
            <a:solidFill>
              <a:schemeClr val="tx1"/>
            </a:solidFill>
          </a:endParaRPr>
        </a:p>
      </dsp:txBody>
      <dsp:txXfrm>
        <a:off x="213275" y="812515"/>
        <a:ext cx="3942401" cy="9233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ABFF3-8C00-4FB8-9360-A608BB44A70B}">
      <dsp:nvSpPr>
        <dsp:cNvPr id="0" name=""/>
        <dsp:cNvSpPr/>
      </dsp:nvSpPr>
      <dsp:spPr>
        <a:xfrm rot="5400000">
          <a:off x="-3314202" y="4383076"/>
          <a:ext cx="9859249" cy="3218133"/>
        </a:xfrm>
        <a:prstGeom prst="chevron">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en-US" sz="4300" b="1" i="0" kern="1200" baseline="0" dirty="0">
              <a:solidFill>
                <a:schemeClr val="tx1"/>
              </a:solidFill>
            </a:rPr>
            <a:t>New York State (NYS) Consolidated Laws, Education Law </a:t>
          </a:r>
        </a:p>
        <a:p>
          <a:pPr marL="0" lvl="0" indent="0" algn="ctr" defTabSz="1911350">
            <a:lnSpc>
              <a:spcPct val="90000"/>
            </a:lnSpc>
            <a:spcBef>
              <a:spcPct val="0"/>
            </a:spcBef>
            <a:spcAft>
              <a:spcPct val="35000"/>
            </a:spcAft>
            <a:buNone/>
          </a:pPr>
          <a:r>
            <a:rPr lang="en-US" sz="4300" b="1" i="0" kern="1200" baseline="0" dirty="0">
              <a:solidFill>
                <a:schemeClr val="tx1"/>
              </a:solidFill>
            </a:rPr>
            <a:t>Student’s Bill of Rights </a:t>
          </a:r>
          <a:endParaRPr lang="en-US" sz="4300" kern="1200" baseline="0" dirty="0">
            <a:solidFill>
              <a:schemeClr val="tx1"/>
            </a:solidFill>
          </a:endParaRPr>
        </a:p>
      </dsp:txBody>
      <dsp:txXfrm rot="-5400000">
        <a:off x="6355" y="2671586"/>
        <a:ext cx="3218133" cy="6641116"/>
      </dsp:txXfrm>
    </dsp:sp>
    <dsp:sp modelId="{E58D18C3-AB4F-46F8-BDD0-3D1297754650}">
      <dsp:nvSpPr>
        <dsp:cNvPr id="0" name=""/>
        <dsp:cNvSpPr/>
      </dsp:nvSpPr>
      <dsp:spPr>
        <a:xfrm rot="5400000">
          <a:off x="6818989" y="-3451350"/>
          <a:ext cx="11277366" cy="1819554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i="1" kern="1200" baseline="0" dirty="0">
              <a:latin typeface="Arial" panose="020B0604020202020204" pitchFamily="34" charset="0"/>
              <a:cs typeface="Arial" panose="020B0604020202020204" pitchFamily="34" charset="0"/>
            </a:rPr>
            <a:t>All students have the right to:</a:t>
          </a:r>
          <a:endParaRPr lang="en-US" sz="4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Make a report to local law enforcement and/or state police;</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Have disclosures of domestic violence, dating violence, stalking, and sexual assault treated seriously;</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Make decisions about whether or not to disclose a crime or violation and participate in a judicial or conduct process and/or criminal justice process free from pressure by the institution;</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Participate in a process that is fair, impartial, and provides adequate notice and a meaningful opportunity to be heard;</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Be treated with dignity and to receive from the institution courteous, fair, and respectful health care and counseling services, where available;</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Be free form any suggestion that the reporting individual is at fault when these crimes and violations are committed, or should have acted in a different manner to avoid such crimes or violations;</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Describe the incident to as few institution representatives as practicable and not be required to unnecessarily repeat a description of the incident;</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Be protected from retaliation by the institution, any student, the accused and/or the respondent, and/or their friends, family and acquaintances within the jurisdiction of the institution;</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Access to at least one level of appeal of a determination;</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Be accompanied by an advisor of choice who may assist and advise a complainant, reporting individual, accused, or respondent throughout the judicial or conduct process including during all meetings and hearings related to such process; and</a:t>
          </a: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endParaRPr lang="en-US" sz="2400" b="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b="0" i="0" kern="1200" baseline="0" dirty="0">
              <a:latin typeface="Arial" panose="020B0604020202020204" pitchFamily="34" charset="0"/>
              <a:cs typeface="Arial" panose="020B0604020202020204" pitchFamily="34" charset="0"/>
            </a:rPr>
            <a:t>Exercise civil rights and practice of religion without interference by the investigation, criminal justice, or judicial or conduct process of the institution. </a:t>
          </a:r>
          <a:endParaRPr lang="en-US" sz="2400" b="0" kern="1200" dirty="0">
            <a:latin typeface="Arial" panose="020B0604020202020204" pitchFamily="34" charset="0"/>
            <a:cs typeface="Arial" panose="020B0604020202020204" pitchFamily="34" charset="0"/>
          </a:endParaRPr>
        </a:p>
      </dsp:txBody>
      <dsp:txXfrm rot="-5400000">
        <a:off x="3359902" y="558253"/>
        <a:ext cx="17645025" cy="10176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7E686-7FC1-4FFE-B81C-6B269C76B6E8}">
      <dsp:nvSpPr>
        <dsp:cNvPr id="0" name=""/>
        <dsp:cNvSpPr/>
      </dsp:nvSpPr>
      <dsp:spPr>
        <a:xfrm>
          <a:off x="10450" y="1913093"/>
          <a:ext cx="6371778" cy="6371778"/>
        </a:xfrm>
        <a:prstGeom prst="ellipse">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t>What is Sexual Harassment?</a:t>
          </a:r>
          <a:endParaRPr lang="en-US" sz="5400" kern="1200" dirty="0"/>
        </a:p>
      </dsp:txBody>
      <dsp:txXfrm>
        <a:off x="943575" y="2846218"/>
        <a:ext cx="4505528" cy="4505528"/>
      </dsp:txXfrm>
    </dsp:sp>
    <dsp:sp modelId="{4363D44A-884B-41D2-8F46-2873272EC6C7}">
      <dsp:nvSpPr>
        <dsp:cNvPr id="0" name=""/>
        <dsp:cNvSpPr/>
      </dsp:nvSpPr>
      <dsp:spPr>
        <a:xfrm>
          <a:off x="6382229" y="1913093"/>
          <a:ext cx="6371778" cy="6371778"/>
        </a:xfrm>
        <a:prstGeom prst="ellipse">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solidFill>
                <a:schemeClr val="tx1"/>
              </a:solidFill>
            </a:rPr>
            <a:t>Conduct on the basis of sex that satisfies one or more of the following:</a:t>
          </a:r>
          <a:endParaRPr lang="en-US" sz="5400" b="1" kern="1200" baseline="0" dirty="0">
            <a:solidFill>
              <a:schemeClr val="tx1"/>
            </a:solidFill>
          </a:endParaRPr>
        </a:p>
      </dsp:txBody>
      <dsp:txXfrm>
        <a:off x="7315354" y="2846218"/>
        <a:ext cx="4505528" cy="4505528"/>
      </dsp:txXfrm>
    </dsp:sp>
    <dsp:sp modelId="{FED82B3E-B11C-4E15-899B-F7BA25225361}">
      <dsp:nvSpPr>
        <dsp:cNvPr id="0" name=""/>
        <dsp:cNvSpPr/>
      </dsp:nvSpPr>
      <dsp:spPr>
        <a:xfrm rot="19107747">
          <a:off x="12618017" y="3406492"/>
          <a:ext cx="4092955" cy="0"/>
        </a:xfrm>
        <a:custGeom>
          <a:avLst/>
          <a:gdLst/>
          <a:ahLst/>
          <a:cxnLst/>
          <a:rect l="0" t="0" r="0" b="0"/>
          <a:pathLst>
            <a:path>
              <a:moveTo>
                <a:pt x="0" y="0"/>
              </a:moveTo>
              <a:lnTo>
                <a:pt x="40929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0F4E29-B1F2-4AB5-9AA0-DDDB4923B619}">
      <dsp:nvSpPr>
        <dsp:cNvPr id="0" name=""/>
        <dsp:cNvSpPr/>
      </dsp:nvSpPr>
      <dsp:spPr>
        <a:xfrm>
          <a:off x="16196327" y="2049451"/>
          <a:ext cx="836242"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6056DB-22FA-4D77-B68D-7BA040E0BAC8}">
      <dsp:nvSpPr>
        <dsp:cNvPr id="0" name=""/>
        <dsp:cNvSpPr/>
      </dsp:nvSpPr>
      <dsp:spPr>
        <a:xfrm>
          <a:off x="17032569" y="499157"/>
          <a:ext cx="5929720" cy="310058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l" defTabSz="1155700">
            <a:lnSpc>
              <a:spcPct val="90000"/>
            </a:lnSpc>
            <a:spcBef>
              <a:spcPct val="0"/>
            </a:spcBef>
            <a:spcAft>
              <a:spcPct val="35000"/>
            </a:spcAft>
            <a:buNone/>
          </a:pPr>
          <a:r>
            <a:rPr lang="en-US" sz="2600" b="1" i="0" kern="1200" baseline="0" dirty="0"/>
            <a:t>An employee conditioning educational benefits on participation in unwelcome sexual conduct (i.e. </a:t>
          </a:r>
          <a:r>
            <a:rPr lang="en-US" sz="2600" b="1" i="1" kern="1200" baseline="0" dirty="0"/>
            <a:t>quid pro quo*)</a:t>
          </a:r>
          <a:r>
            <a:rPr lang="en-US" sz="2600" b="1" i="0" kern="1200" baseline="0" dirty="0"/>
            <a:t>;</a:t>
          </a:r>
          <a:endParaRPr lang="en-US" sz="2600" b="1" kern="1200" baseline="0" dirty="0"/>
        </a:p>
        <a:p>
          <a:pPr marL="228600" lvl="1" indent="-228600" algn="l" defTabSz="1155700">
            <a:lnSpc>
              <a:spcPct val="90000"/>
            </a:lnSpc>
            <a:spcBef>
              <a:spcPct val="0"/>
            </a:spcBef>
            <a:spcAft>
              <a:spcPct val="15000"/>
            </a:spcAft>
            <a:buChar char="•"/>
          </a:pPr>
          <a:r>
            <a:rPr lang="en-US" sz="2600" b="1" i="0" kern="1200" baseline="0" dirty="0"/>
            <a:t>*Quid pro quo – A favor or advantage granted or expected in return for something</a:t>
          </a:r>
          <a:endParaRPr lang="en-US" sz="2600" b="1" kern="1200" baseline="0" dirty="0"/>
        </a:p>
      </dsp:txBody>
      <dsp:txXfrm>
        <a:off x="17032569" y="499157"/>
        <a:ext cx="5929720" cy="3100588"/>
      </dsp:txXfrm>
    </dsp:sp>
    <dsp:sp modelId="{498FF261-BA0A-409F-A5AA-63127D90CE34}">
      <dsp:nvSpPr>
        <dsp:cNvPr id="0" name=""/>
        <dsp:cNvSpPr/>
      </dsp:nvSpPr>
      <dsp:spPr>
        <a:xfrm rot="21578368">
          <a:off x="13132627" y="5086960"/>
          <a:ext cx="3063680" cy="0"/>
        </a:xfrm>
        <a:custGeom>
          <a:avLst/>
          <a:gdLst/>
          <a:ahLst/>
          <a:cxnLst/>
          <a:rect l="0" t="0" r="0" b="0"/>
          <a:pathLst>
            <a:path>
              <a:moveTo>
                <a:pt x="0" y="0"/>
              </a:moveTo>
              <a:lnTo>
                <a:pt x="306368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664A8D-04A4-4BC6-8C62-DB599951E02C}">
      <dsp:nvSpPr>
        <dsp:cNvPr id="0" name=""/>
        <dsp:cNvSpPr/>
      </dsp:nvSpPr>
      <dsp:spPr>
        <a:xfrm>
          <a:off x="16196277" y="5077321"/>
          <a:ext cx="836254"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20DEB-5C2B-4C91-8DD1-DF9C3AEE6064}">
      <dsp:nvSpPr>
        <dsp:cNvPr id="0" name=""/>
        <dsp:cNvSpPr/>
      </dsp:nvSpPr>
      <dsp:spPr>
        <a:xfrm>
          <a:off x="17032532" y="3599745"/>
          <a:ext cx="5929807" cy="29551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b="1" i="0" kern="1200" baseline="0" dirty="0"/>
            <a:t>Unwelcome conduct that a reasonable person would determine is so severe, pervasive, and objectively offensive that it effectively denies a person equal access to the educational institution’s education program or activity; or </a:t>
          </a:r>
          <a:endParaRPr lang="en-US" sz="2600" b="1" kern="1200" baseline="0" dirty="0"/>
        </a:p>
      </dsp:txBody>
      <dsp:txXfrm>
        <a:off x="17032532" y="3599745"/>
        <a:ext cx="5929807" cy="2955151"/>
      </dsp:txXfrm>
    </dsp:sp>
    <dsp:sp modelId="{0A25BCD5-9C1E-431F-AA91-590CB6E3D37A}">
      <dsp:nvSpPr>
        <dsp:cNvPr id="0" name=""/>
        <dsp:cNvSpPr/>
      </dsp:nvSpPr>
      <dsp:spPr>
        <a:xfrm rot="2480867">
          <a:off x="12624052" y="6779450"/>
          <a:ext cx="4079155" cy="0"/>
        </a:xfrm>
        <a:custGeom>
          <a:avLst/>
          <a:gdLst/>
          <a:ahLst/>
          <a:cxnLst/>
          <a:rect l="0" t="0" r="0" b="0"/>
          <a:pathLst>
            <a:path>
              <a:moveTo>
                <a:pt x="0" y="0"/>
              </a:moveTo>
              <a:lnTo>
                <a:pt x="40791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B4137-0AFC-49C7-9682-AD004D3E7439}">
      <dsp:nvSpPr>
        <dsp:cNvPr id="0" name=""/>
        <dsp:cNvSpPr/>
      </dsp:nvSpPr>
      <dsp:spPr>
        <a:xfrm>
          <a:off x="16194768" y="8126852"/>
          <a:ext cx="83662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76B9D-D3B8-44C5-87C1-346EDB41F7A2}">
      <dsp:nvSpPr>
        <dsp:cNvPr id="0" name=""/>
        <dsp:cNvSpPr/>
      </dsp:nvSpPr>
      <dsp:spPr>
        <a:xfrm>
          <a:off x="17031396" y="6554897"/>
          <a:ext cx="5932453" cy="31439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en-US" sz="2600" b="1" i="0" kern="1200" baseline="0" dirty="0"/>
            <a:t>Sexual assault (as defined in the Cleary Act), or dating violence, domestic violence, or stalking as defined in the Violence Against Women Act (VAWA)</a:t>
          </a:r>
          <a:endParaRPr lang="en-US" sz="2600" b="1" kern="1200" baseline="0" dirty="0"/>
        </a:p>
      </dsp:txBody>
      <dsp:txXfrm>
        <a:off x="17031396" y="6554897"/>
        <a:ext cx="5932453" cy="3143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F8ECC-58D8-4B55-91F7-9C78DAD2140A}">
      <dsp:nvSpPr>
        <dsp:cNvPr id="0" name=""/>
        <dsp:cNvSpPr/>
      </dsp:nvSpPr>
      <dsp:spPr>
        <a:xfrm rot="5400000">
          <a:off x="8061879" y="-2595934"/>
          <a:ext cx="10371220" cy="15563088"/>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a:lnSpc>
              <a:spcPct val="90000"/>
            </a:lnSpc>
            <a:spcBef>
              <a:spcPct val="0"/>
            </a:spcBef>
            <a:spcAft>
              <a:spcPct val="15000"/>
            </a:spcAft>
            <a:buChar char="•"/>
          </a:pPr>
          <a:r>
            <a:rPr lang="en-US" sz="3400" b="0" i="0" kern="1200" baseline="0" dirty="0">
              <a:solidFill>
                <a:schemeClr val="tx1"/>
              </a:solidFill>
            </a:rPr>
            <a:t>making sexual suggestions or pressuring students for sexual favors;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touching of a sexual nature;</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writing graffiti of a sexual nature;</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displaying or distributing sexually explicit drawings, pictures, or written materials;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performing sexual gestures or touching oneself sexually in front of others;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telling sexual or dirty jokes;</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spreading sexual rumors or rating other students as to sexual activity or performance; or</a:t>
          </a: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endParaRPr lang="en-US" sz="3400" kern="1200" baseline="0" dirty="0">
            <a:solidFill>
              <a:schemeClr val="tx1"/>
            </a:solidFill>
          </a:endParaRPr>
        </a:p>
        <a:p>
          <a:pPr marL="285750" lvl="1" indent="-285750" algn="l" defTabSz="1511300">
            <a:lnSpc>
              <a:spcPct val="90000"/>
            </a:lnSpc>
            <a:spcBef>
              <a:spcPct val="0"/>
            </a:spcBef>
            <a:spcAft>
              <a:spcPct val="15000"/>
            </a:spcAft>
            <a:buChar char="•"/>
          </a:pPr>
          <a:r>
            <a:rPr lang="en-US" sz="3400" b="0" i="0" kern="1200" baseline="0" dirty="0">
              <a:solidFill>
                <a:schemeClr val="tx1"/>
              </a:solidFill>
            </a:rPr>
            <a:t>circulating or showing e-mails or Web sites of a sexual nature.</a:t>
          </a:r>
          <a:endParaRPr lang="en-US" sz="3400" kern="1200" baseline="0" dirty="0">
            <a:solidFill>
              <a:schemeClr val="tx1"/>
            </a:solidFill>
          </a:endParaRPr>
        </a:p>
      </dsp:txBody>
      <dsp:txXfrm rot="-5400000">
        <a:off x="5465946" y="506280"/>
        <a:ext cx="15056807" cy="9358658"/>
      </dsp:txXfrm>
    </dsp:sp>
    <dsp:sp modelId="{9E11C262-EB49-4215-98EB-40F80229D071}">
      <dsp:nvSpPr>
        <dsp:cNvPr id="0" name=""/>
        <dsp:cNvSpPr/>
      </dsp:nvSpPr>
      <dsp:spPr>
        <a:xfrm>
          <a:off x="12" y="74465"/>
          <a:ext cx="5463779" cy="10296754"/>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b="1" i="0" kern="1200" baseline="0" dirty="0">
              <a:solidFill>
                <a:schemeClr val="tx1"/>
              </a:solidFill>
            </a:rPr>
            <a:t>Examples of Sexual Harassment:</a:t>
          </a:r>
          <a:endParaRPr lang="en-US" sz="6400" b="1" kern="1200" baseline="0" dirty="0">
            <a:solidFill>
              <a:schemeClr val="tx1"/>
            </a:solidFill>
          </a:endParaRPr>
        </a:p>
      </dsp:txBody>
      <dsp:txXfrm>
        <a:off x="266732" y="341185"/>
        <a:ext cx="4930339" cy="9763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DBFC-61ED-4E73-BBCC-D184C9422BA8}">
      <dsp:nvSpPr>
        <dsp:cNvPr id="0" name=""/>
        <dsp:cNvSpPr/>
      </dsp:nvSpPr>
      <dsp:spPr>
        <a:xfrm>
          <a:off x="5318217" y="8"/>
          <a:ext cx="9960662" cy="4980331"/>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en-US" sz="6500" b="1" i="0" kern="1200" baseline="0" dirty="0">
              <a:solidFill>
                <a:schemeClr val="tx1"/>
              </a:solidFill>
            </a:rPr>
            <a:t>Sexual Assault </a:t>
          </a:r>
          <a:endParaRPr lang="en-US" sz="6500" b="1" kern="1200" baseline="0" dirty="0">
            <a:solidFill>
              <a:schemeClr val="tx1"/>
            </a:solidFill>
          </a:endParaRPr>
        </a:p>
      </dsp:txBody>
      <dsp:txXfrm>
        <a:off x="5464086" y="145877"/>
        <a:ext cx="9668924" cy="4688593"/>
      </dsp:txXfrm>
    </dsp:sp>
    <dsp:sp modelId="{073AB65E-2EDA-4A31-9941-7881AA7D90F0}">
      <dsp:nvSpPr>
        <dsp:cNvPr id="0" name=""/>
        <dsp:cNvSpPr/>
      </dsp:nvSpPr>
      <dsp:spPr>
        <a:xfrm>
          <a:off x="6314283" y="4980339"/>
          <a:ext cx="892495" cy="3288861"/>
        </a:xfrm>
        <a:custGeom>
          <a:avLst/>
          <a:gdLst/>
          <a:ahLst/>
          <a:cxnLst/>
          <a:rect l="0" t="0" r="0" b="0"/>
          <a:pathLst>
            <a:path>
              <a:moveTo>
                <a:pt x="0" y="0"/>
              </a:moveTo>
              <a:lnTo>
                <a:pt x="0" y="3288861"/>
              </a:lnTo>
              <a:lnTo>
                <a:pt x="892495" y="328886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E3626F-D0DF-4410-8BD3-8C25D99175AF}">
      <dsp:nvSpPr>
        <dsp:cNvPr id="0" name=""/>
        <dsp:cNvSpPr/>
      </dsp:nvSpPr>
      <dsp:spPr>
        <a:xfrm>
          <a:off x="7206779" y="5779034"/>
          <a:ext cx="7968529" cy="4980331"/>
        </a:xfrm>
        <a:prstGeom prst="roundRect">
          <a:avLst>
            <a:gd name="adj" fmla="val 10000"/>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b="0" i="0" kern="1200" baseline="0" dirty="0">
              <a:solidFill>
                <a:schemeClr val="tx1"/>
              </a:solidFill>
            </a:rPr>
            <a:t>The term “sexual assault” is not used in the New York State penal code. Instead, NYS law uses the terms “rape,” “fondling,” “incest,” and “statutory rape,” which meet the federal definition of sexual assault as used in the Federal Bureau of Investigation’s Uniform Crime Reporting program.</a:t>
          </a:r>
          <a:endParaRPr lang="en-US" sz="3600" b="0" kern="1200" baseline="0" dirty="0">
            <a:solidFill>
              <a:schemeClr val="tx1"/>
            </a:solidFill>
          </a:endParaRPr>
        </a:p>
      </dsp:txBody>
      <dsp:txXfrm>
        <a:off x="7352648" y="5924903"/>
        <a:ext cx="7676791" cy="4688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2890E-B12D-49A2-AF8A-38575457647E}">
      <dsp:nvSpPr>
        <dsp:cNvPr id="0" name=""/>
        <dsp:cNvSpPr/>
      </dsp:nvSpPr>
      <dsp:spPr>
        <a:xfrm>
          <a:off x="6514" y="0"/>
          <a:ext cx="9820957" cy="10326350"/>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marL="0" lvl="0" indent="0" algn="ctr" defTabSz="1866900">
            <a:lnSpc>
              <a:spcPct val="90000"/>
            </a:lnSpc>
            <a:spcBef>
              <a:spcPct val="0"/>
            </a:spcBef>
            <a:spcAft>
              <a:spcPct val="35000"/>
            </a:spcAft>
            <a:buNone/>
          </a:pPr>
          <a:r>
            <a:rPr lang="en-US" sz="4200" b="1" i="0" kern="1200" baseline="0" dirty="0"/>
            <a:t>As a SJCON student, you have the right to:</a:t>
          </a:r>
        </a:p>
        <a:p>
          <a:pPr marL="0" lvl="0" indent="0" algn="ctr" defTabSz="1866900">
            <a:lnSpc>
              <a:spcPct val="90000"/>
            </a:lnSpc>
            <a:spcBef>
              <a:spcPct val="0"/>
            </a:spcBef>
            <a:spcAft>
              <a:spcPct val="35000"/>
            </a:spcAft>
            <a:buNone/>
          </a:pPr>
          <a:endParaRPr lang="en-US" sz="4200" b="1" kern="1200" dirty="0"/>
        </a:p>
        <a:p>
          <a:pPr marL="285750" lvl="1" indent="-285750" algn="l" defTabSz="1600200">
            <a:lnSpc>
              <a:spcPct val="90000"/>
            </a:lnSpc>
            <a:spcBef>
              <a:spcPct val="0"/>
            </a:spcBef>
            <a:spcAft>
              <a:spcPct val="15000"/>
            </a:spcAft>
            <a:buChar char="•"/>
          </a:pPr>
          <a:r>
            <a:rPr lang="en-US" sz="3600" b="0" i="0" kern="1200" baseline="0" dirty="0"/>
            <a:t>Make a report to campus security, local law enforcement, and/or state police;</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Report the incident to the SJCON Title IX Coordinator/Investigator</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Receive Assistance and resources from SJCON’s Title IX Coordinator/Investigator</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Be protected from retaliation for reporting an incident; and</a:t>
          </a:r>
          <a:endParaRPr lang="en-US" sz="3600" b="0" kern="1200" dirty="0"/>
        </a:p>
        <a:p>
          <a:pPr marL="285750" lvl="1" indent="-285750" algn="l" defTabSz="1600200">
            <a:lnSpc>
              <a:spcPct val="90000"/>
            </a:lnSpc>
            <a:spcBef>
              <a:spcPct val="0"/>
            </a:spcBef>
            <a:spcAft>
              <a:spcPct val="15000"/>
            </a:spcAft>
            <a:buChar char="•"/>
          </a:pPr>
          <a:endParaRPr lang="en-US" sz="3600" b="0" kern="1200" dirty="0"/>
        </a:p>
        <a:p>
          <a:pPr marL="285750" lvl="1" indent="-285750" algn="l" defTabSz="1600200">
            <a:lnSpc>
              <a:spcPct val="90000"/>
            </a:lnSpc>
            <a:spcBef>
              <a:spcPct val="0"/>
            </a:spcBef>
            <a:spcAft>
              <a:spcPct val="15000"/>
            </a:spcAft>
            <a:buChar char="•"/>
          </a:pPr>
          <a:r>
            <a:rPr lang="en-US" sz="3600" b="0" i="0" kern="1200" baseline="0" dirty="0"/>
            <a:t>Alternatively, chose not to report.  </a:t>
          </a:r>
          <a:endParaRPr lang="en-US" sz="3600" b="0" kern="1200" dirty="0"/>
        </a:p>
      </dsp:txBody>
      <dsp:txXfrm>
        <a:off x="294160" y="287646"/>
        <a:ext cx="9245665" cy="9751058"/>
      </dsp:txXfrm>
    </dsp:sp>
    <dsp:sp modelId="{EB7DC520-636D-443F-BD42-FD9D909C7B44}">
      <dsp:nvSpPr>
        <dsp:cNvPr id="0" name=""/>
        <dsp:cNvSpPr/>
      </dsp:nvSpPr>
      <dsp:spPr>
        <a:xfrm>
          <a:off x="10681089" y="4106369"/>
          <a:ext cx="1809668" cy="2113610"/>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10681089" y="4529091"/>
        <a:ext cx="1266768" cy="1268166"/>
      </dsp:txXfrm>
    </dsp:sp>
    <dsp:sp modelId="{1A298D11-C2D6-4B4D-95E4-DE536B5F1111}">
      <dsp:nvSpPr>
        <dsp:cNvPr id="0" name=""/>
        <dsp:cNvSpPr/>
      </dsp:nvSpPr>
      <dsp:spPr>
        <a:xfrm>
          <a:off x="13241941" y="-8110"/>
          <a:ext cx="9825901" cy="10342570"/>
        </a:xfrm>
        <a:prstGeom prst="roundRect">
          <a:avLst>
            <a:gd name="adj" fmla="val 10000"/>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0" i="0" kern="1200" baseline="0" dirty="0"/>
            <a:t>The Title IX Coordinator/Investigator encourages students who have been the victim/survivor of Sexual or Interpersonal Offenses to pursue criminal charges against the person or persons they believe committed the crime.  A criminal charge and a SJCON investigation or disciplinary complaint may be pursued at the same time.  Students may file a disciplinary complaint with or without pursuing criminal charges.  Victim/survivor support and resources are available regardless of criminal charges or SJCON disciplinary action.  </a:t>
          </a:r>
          <a:endParaRPr lang="en-US" sz="4400" b="0" kern="1200" baseline="0" dirty="0"/>
        </a:p>
      </dsp:txBody>
      <dsp:txXfrm>
        <a:off x="13529732" y="279681"/>
        <a:ext cx="9250319" cy="97669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428C0-2B24-49F2-872C-322BD45A190E}">
      <dsp:nvSpPr>
        <dsp:cNvPr id="0" name=""/>
        <dsp:cNvSpPr/>
      </dsp:nvSpPr>
      <dsp:spPr>
        <a:xfrm rot="5400000">
          <a:off x="8745105" y="-3062845"/>
          <a:ext cx="10962872" cy="17099280"/>
        </a:xfrm>
        <a:prstGeom prst="round2Same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600200">
            <a:lnSpc>
              <a:spcPct val="90000"/>
            </a:lnSpc>
            <a:spcBef>
              <a:spcPct val="0"/>
            </a:spcBef>
            <a:spcAft>
              <a:spcPct val="15000"/>
            </a:spcAft>
            <a:buChar char="•"/>
          </a:pPr>
          <a:r>
            <a:rPr lang="en-US" sz="3600" b="0" i="0" kern="1200" baseline="0" dirty="0"/>
            <a:t>The health and safety of every student at SJCON is of utmost importance.   SJCON recognizes that students who have been drinking and/or using drugs (whether such use is voluntary or involuntary) at the time that violence, including but not limited to domestic violence, dating violence, stalking, or sexual assault occurs may be hesitant to report such incidents due to fear of potential consequences for their own conduct.  SJCON students will be afforded amnesty if they report an incident of sexual assault, domestic violence, dating violence, or stalking even if they have been drinking or using drugs. </a:t>
          </a:r>
          <a:endParaRPr lang="en-US" sz="3600" kern="1200" dirty="0"/>
        </a:p>
        <a:p>
          <a:pPr marL="285750" lvl="1" indent="-285750" algn="l" defTabSz="1778000">
            <a:lnSpc>
              <a:spcPct val="90000"/>
            </a:lnSpc>
            <a:spcBef>
              <a:spcPct val="0"/>
            </a:spcBef>
            <a:spcAft>
              <a:spcPct val="15000"/>
            </a:spcAft>
            <a:buChar char="•"/>
          </a:pPr>
          <a:endParaRPr lang="en-US" sz="4000" kern="1200" dirty="0"/>
        </a:p>
        <a:p>
          <a:pPr marL="285750" lvl="1" indent="-285750" algn="l" defTabSz="1600200">
            <a:lnSpc>
              <a:spcPct val="90000"/>
            </a:lnSpc>
            <a:spcBef>
              <a:spcPct val="0"/>
            </a:spcBef>
            <a:spcAft>
              <a:spcPct val="15000"/>
            </a:spcAft>
            <a:buChar char="•"/>
          </a:pPr>
          <a:r>
            <a:rPr lang="en-US" sz="3600" b="0" i="0" kern="1200" baseline="0" dirty="0"/>
            <a:t>A bystander acting in good faith or a reporting individual acting in good faith that discloses any incident of domestic violence, dating violence, stalking, or sexual assault to SJCON officials or law enforcement will not be subject to SJCON’s Code of Conduct action violations of alcohol and/or drug use policies occurring at or near the time of the commission of the domestic violence, dating violence, stalking, or sexual assault.</a:t>
          </a:r>
          <a:r>
            <a:rPr lang="en-US" sz="4000" b="0" i="0" kern="1200" baseline="0" dirty="0"/>
            <a:t>  </a:t>
          </a:r>
          <a:endParaRPr lang="en-US" sz="4000" kern="1200" dirty="0"/>
        </a:p>
      </dsp:txBody>
      <dsp:txXfrm rot="-5400000">
        <a:off x="5676902" y="540521"/>
        <a:ext cx="16564117" cy="9892546"/>
      </dsp:txXfrm>
    </dsp:sp>
    <dsp:sp modelId="{7802D3AD-2460-46F1-B70C-58B43B198346}">
      <dsp:nvSpPr>
        <dsp:cNvPr id="0" name=""/>
        <dsp:cNvSpPr/>
      </dsp:nvSpPr>
      <dsp:spPr>
        <a:xfrm>
          <a:off x="0" y="0"/>
          <a:ext cx="5593083" cy="10962872"/>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121920" rIns="243840" bIns="121920" numCol="1" spcCol="1270" anchor="ctr" anchorCtr="0">
          <a:noAutofit/>
        </a:bodyPr>
        <a:lstStyle/>
        <a:p>
          <a:pPr marL="0" lvl="0" indent="0" algn="ctr" defTabSz="2844800">
            <a:lnSpc>
              <a:spcPct val="90000"/>
            </a:lnSpc>
            <a:spcBef>
              <a:spcPct val="0"/>
            </a:spcBef>
            <a:spcAft>
              <a:spcPct val="35000"/>
            </a:spcAft>
            <a:buNone/>
          </a:pPr>
          <a:r>
            <a:rPr lang="en-US" sz="6400" b="1" i="0" kern="1200" baseline="0" dirty="0"/>
            <a:t>Alcohol and/or other drug use amnesty in sexual and interpersonal violence cases</a:t>
          </a:r>
          <a:endParaRPr lang="en-US" sz="6400" kern="1200" dirty="0"/>
        </a:p>
      </dsp:txBody>
      <dsp:txXfrm>
        <a:off x="273032" y="273032"/>
        <a:ext cx="5047019" cy="104168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1B019-3E3C-45EE-B733-359491CFADC1}">
      <dsp:nvSpPr>
        <dsp:cNvPr id="0" name=""/>
        <dsp:cNvSpPr/>
      </dsp:nvSpPr>
      <dsp:spPr>
        <a:xfrm>
          <a:off x="0" y="76"/>
          <a:ext cx="21328380" cy="1087323"/>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274320" rIns="274320" bIns="274320" numCol="1" spcCol="1270" anchor="ctr" anchorCtr="0">
          <a:noAutofit/>
        </a:bodyPr>
        <a:lstStyle/>
        <a:p>
          <a:pPr marL="0" lvl="0" indent="0" algn="ctr" defTabSz="3200400">
            <a:lnSpc>
              <a:spcPct val="90000"/>
            </a:lnSpc>
            <a:spcBef>
              <a:spcPct val="0"/>
            </a:spcBef>
            <a:spcAft>
              <a:spcPct val="35000"/>
            </a:spcAft>
            <a:buNone/>
          </a:pPr>
          <a:r>
            <a:rPr lang="en-US" sz="7200" b="1" i="0" kern="1200" baseline="0" dirty="0"/>
            <a:t>To Best Preserve Evidence:</a:t>
          </a:r>
          <a:endParaRPr lang="en-US" sz="7200" kern="1200" dirty="0"/>
        </a:p>
      </dsp:txBody>
      <dsp:txXfrm>
        <a:off x="53079" y="53155"/>
        <a:ext cx="21222222" cy="9811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F0F34-320D-4BAB-8711-7643942B2790}">
      <dsp:nvSpPr>
        <dsp:cNvPr id="0" name=""/>
        <dsp:cNvSpPr/>
      </dsp:nvSpPr>
      <dsp:spPr>
        <a:xfrm>
          <a:off x="0" y="0"/>
          <a:ext cx="22402799" cy="2129400"/>
        </a:xfrm>
        <a:prstGeom prst="roundRect">
          <a:avLst/>
        </a:prstGeom>
        <a:gradFill rotWithShape="0">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US" sz="5400" b="1" i="0" kern="1200" baseline="0" dirty="0"/>
            <a:t>Responsibilities of Faculty, Staff, and other Non-Confidential SJCON Employees Following Receipt of a Report:</a:t>
          </a:r>
          <a:endParaRPr lang="en-US" sz="5400" kern="1200" dirty="0"/>
        </a:p>
      </dsp:txBody>
      <dsp:txXfrm>
        <a:off x="103949" y="103949"/>
        <a:ext cx="22194901" cy="1921502"/>
      </dsp:txXfrm>
    </dsp:sp>
    <dsp:sp modelId="{3F47E57F-E8B7-438F-BC3A-F2393CE912A9}">
      <dsp:nvSpPr>
        <dsp:cNvPr id="0" name=""/>
        <dsp:cNvSpPr/>
      </dsp:nvSpPr>
      <dsp:spPr>
        <a:xfrm>
          <a:off x="0" y="2619471"/>
          <a:ext cx="22402799" cy="7748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89" tIns="55880" rIns="312928" bIns="55880" numCol="1" spcCol="1270" anchor="t" anchorCtr="0">
          <a:noAutofit/>
        </a:bodyPr>
        <a:lstStyle/>
        <a:p>
          <a:pPr marL="285750" lvl="1" indent="-285750" algn="l" defTabSz="1955800">
            <a:lnSpc>
              <a:spcPct val="90000"/>
            </a:lnSpc>
            <a:spcBef>
              <a:spcPct val="0"/>
            </a:spcBef>
            <a:spcAft>
              <a:spcPct val="20000"/>
            </a:spcAft>
            <a:buChar char="•"/>
          </a:pPr>
          <a:endParaRPr lang="en-US" sz="4400" kern="1200" dirty="0"/>
        </a:p>
        <a:p>
          <a:pPr marL="285750" lvl="1" indent="-285750" algn="l" defTabSz="1600200">
            <a:lnSpc>
              <a:spcPct val="90000"/>
            </a:lnSpc>
            <a:spcBef>
              <a:spcPct val="0"/>
            </a:spcBef>
            <a:spcAft>
              <a:spcPct val="20000"/>
            </a:spcAft>
            <a:buChar char="•"/>
          </a:pPr>
          <a:r>
            <a:rPr lang="en-US" sz="3600" b="0" i="0" kern="1200" baseline="0" dirty="0"/>
            <a:t>SJCON recognizes that complainants may be most comfortable disclosing sexual violence and other prohibited conduct to a SJCON member they know well, such as faculty or staff.  These “non-confidential” employees will protect and respect a complainant’s privacy to the greatest extent possible and share information on a need-to-know basis; however, they cannot serve as a confidential resource.</a:t>
          </a:r>
          <a:endParaRPr lang="en-US" sz="3600" kern="1200" baseline="0" dirty="0"/>
        </a:p>
        <a:p>
          <a:pPr marL="285750" lvl="1" indent="-285750" algn="l" defTabSz="1600200">
            <a:lnSpc>
              <a:spcPct val="90000"/>
            </a:lnSpc>
            <a:spcBef>
              <a:spcPct val="0"/>
            </a:spcBef>
            <a:spcAft>
              <a:spcPct val="20000"/>
            </a:spcAft>
            <a:buChar char="•"/>
          </a:pPr>
          <a:endParaRPr lang="en-US" sz="3600" kern="1200" baseline="0" dirty="0"/>
        </a:p>
        <a:p>
          <a:pPr marL="285750" lvl="1" indent="-285750" algn="l" defTabSz="1600200">
            <a:lnSpc>
              <a:spcPct val="90000"/>
            </a:lnSpc>
            <a:spcBef>
              <a:spcPct val="0"/>
            </a:spcBef>
            <a:spcAft>
              <a:spcPct val="20000"/>
            </a:spcAft>
            <a:buChar char="•"/>
          </a:pPr>
          <a:r>
            <a:rPr lang="en-US" sz="3600" b="0" i="0" kern="1200" baseline="0" dirty="0"/>
            <a:t>Any SJCON employee who receives a report about conduct prohibited by this policy involving a student is required to inform the Title IX Coordinator/Investigator about the incident.  Information about sexual harassment that a student includes in a classroom assignment is considered a report and must be shared with the Title IX Coordinator/Investigator.  These reporting requirements aim to ensure that all potential complaints are provided with appropriate resources and supportive measures, even if they do not wish to pursue a formal complaint.  </a:t>
          </a:r>
          <a:endParaRPr lang="en-US" sz="3600" kern="1200" baseline="0" dirty="0"/>
        </a:p>
      </dsp:txBody>
      <dsp:txXfrm>
        <a:off x="0" y="2619471"/>
        <a:ext cx="22402799" cy="77489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406400" y="696913"/>
            <a:ext cx="6197600" cy="3486150"/>
          </a:xfrm>
          <a:prstGeom prst="rect">
            <a:avLst/>
          </a:prstGeom>
        </p:spPr>
        <p:txBody>
          <a:bodyPr lIns="92473" tIns="46237" rIns="92473" bIns="46237"/>
          <a:lstStyle/>
          <a:p>
            <a:endParaRPr/>
          </a:p>
        </p:txBody>
      </p:sp>
      <p:sp>
        <p:nvSpPr>
          <p:cNvPr id="202" name="Shape 202"/>
          <p:cNvSpPr>
            <a:spLocks noGrp="1"/>
          </p:cNvSpPr>
          <p:nvPr>
            <p:ph type="body" sz="quarter" idx="1"/>
          </p:nvPr>
        </p:nvSpPr>
        <p:spPr>
          <a:xfrm>
            <a:off x="934721" y="4415790"/>
            <a:ext cx="5140960" cy="4183380"/>
          </a:xfrm>
          <a:prstGeom prst="rect">
            <a:avLst/>
          </a:prstGeom>
        </p:spPr>
        <p:txBody>
          <a:bodyPr lIns="92473" tIns="46237" rIns="92473" bIns="46237"/>
          <a:lstStyle/>
          <a:p>
            <a:endParaRPr/>
          </a:p>
        </p:txBody>
      </p:sp>
    </p:spTree>
    <p:extLst>
      <p:ext uri="{BB962C8B-B14F-4D97-AF65-F5344CB8AC3E}">
        <p14:creationId xmlns:p14="http://schemas.microsoft.com/office/powerpoint/2010/main" val="176165206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113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595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192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Text">
    <p:spTree>
      <p:nvGrpSpPr>
        <p:cNvPr id="1" name=""/>
        <p:cNvGrpSpPr/>
        <p:nvPr/>
      </p:nvGrpSpPr>
      <p:grpSpPr>
        <a:xfrm>
          <a:off x="0" y="0"/>
          <a:ext cx="0" cy="0"/>
          <a:chOff x="0" y="0"/>
          <a:chExt cx="0" cy="0"/>
        </a:xfrm>
      </p:grpSpPr>
      <p:sp>
        <p:nvSpPr>
          <p:cNvPr id="104" name="Esca enim exerci feugiat duis. Nullus modo quae scisco ex uxor dolore. Antehabeo veniam ille. Pertineo consequat tego damnum lenis melior ex enim gravis.…"/>
          <p:cNvSpPr txBox="1">
            <a:spLocks noGrp="1"/>
          </p:cNvSpPr>
          <p:nvPr>
            <p:ph type="body" sz="half" idx="13"/>
          </p:nvPr>
        </p:nvSpPr>
        <p:spPr>
          <a:xfrm>
            <a:off x="2540000" y="4673600"/>
            <a:ext cx="16273265" cy="6128259"/>
          </a:xfrm>
          <a:prstGeom prst="rect">
            <a:avLst/>
          </a:prstGeom>
        </p:spPr>
        <p:txBody>
          <a:bodyPr anchor="t">
            <a:spAutoFit/>
          </a:bodyPr>
          <a:lstStyle/>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In humo verto minim. Modo ludus jus indoles lobortis. At exerci commoveo populus foras ut comis sudo inhibeo. Brevitas saepius oppeto zelus.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0" indent="0" defTabSz="457200">
              <a:lnSpc>
                <a:spcPts val="5000"/>
              </a:lnSpc>
              <a:spcBef>
                <a:spcPts val="2500"/>
              </a:spcBef>
              <a:buSzTx/>
              <a:buNone/>
              <a:defRPr sz="3600">
                <a:latin typeface="Acumin Pro SemiCondensed Light"/>
                <a:ea typeface="Acumin Pro SemiCondensed Light"/>
                <a:cs typeface="Acumin Pro SemiCondensed Light"/>
                <a:sym typeface="Acumin Pro SemiCondensed Light"/>
              </a:defRPr>
            </a:pPr>
            <a:r>
              <a:t>In humo verto minim. Modo ludus jus indoles lobortis. At exerci commoveo populus foras ut comis sudo inhibeo. Brevitas saepius oppeto zelus.</a:t>
            </a:r>
          </a:p>
        </p:txBody>
      </p:sp>
      <p:sp>
        <p:nvSpPr>
          <p:cNvPr id="105" name="Title Here"/>
          <p:cNvSpPr txBox="1">
            <a:spLocks noGrp="1"/>
          </p:cNvSpPr>
          <p:nvPr>
            <p:ph type="body" sz="quarter" idx="14"/>
          </p:nvPr>
        </p:nvSpPr>
        <p:spPr>
          <a:xfrm>
            <a:off x="2540000" y="3327400"/>
            <a:ext cx="13580964" cy="916940"/>
          </a:xfrm>
          <a:prstGeom prst="rect">
            <a:avLst/>
          </a:prstGeom>
        </p:spPr>
        <p:txBody>
          <a:bodyPr anchor="b">
            <a:spAutoFit/>
          </a:bodyPr>
          <a:lstStyle>
            <a:lvl1pPr marL="0" indent="0">
              <a:spcBef>
                <a:spcPts val="0"/>
              </a:spcBef>
              <a:buSzTx/>
              <a:buNone/>
              <a:defRPr sz="6400">
                <a:solidFill>
                  <a:srgbClr val="7D8080"/>
                </a:solidFill>
                <a:latin typeface="Acumin Pro SemiCondensed"/>
                <a:ea typeface="Acumin Pro SemiCondensed"/>
                <a:cs typeface="Acumin Pro SemiCondensed"/>
                <a:sym typeface="Acumin Pro SemiCondensed"/>
              </a:defRPr>
            </a:lvl1pPr>
          </a:lstStyle>
          <a:p>
            <a:r>
              <a:t>Title Here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Bullets">
    <p:spTree>
      <p:nvGrpSpPr>
        <p:cNvPr id="1" name=""/>
        <p:cNvGrpSpPr/>
        <p:nvPr/>
      </p:nvGrpSpPr>
      <p:grpSpPr>
        <a:xfrm>
          <a:off x="0" y="0"/>
          <a:ext cx="0" cy="0"/>
          <a:chOff x="0" y="0"/>
          <a:chExt cx="0" cy="0"/>
        </a:xfrm>
      </p:grpSpPr>
      <p:sp>
        <p:nvSpPr>
          <p:cNvPr id="113" name="Esca enim exerci feugiat duis. Nullus modo quae scisco ex uxor dolore. Antehabeo veniam ille. Pertineo consequat tego damnum lenis melior ex enim gravis.…"/>
          <p:cNvSpPr txBox="1">
            <a:spLocks noGrp="1"/>
          </p:cNvSpPr>
          <p:nvPr>
            <p:ph type="body" sz="half" idx="13"/>
          </p:nvPr>
        </p:nvSpPr>
        <p:spPr>
          <a:xfrm>
            <a:off x="2540000" y="4673600"/>
            <a:ext cx="16281202" cy="5933440"/>
          </a:xfrm>
          <a:prstGeom prst="rect">
            <a:avLst/>
          </a:prstGeom>
        </p:spPr>
        <p:txBody>
          <a:bodyPr anchor="t">
            <a:spAutoFit/>
          </a:bodyPr>
          <a:lstStyle/>
          <a:p>
            <a:pPr marL="0" indent="0" defTabSz="457200">
              <a:lnSpc>
                <a:spcPts val="5000"/>
              </a:lnSpc>
              <a:spcBef>
                <a:spcPts val="3000"/>
              </a:spcBef>
              <a:buSzTx/>
              <a:buNone/>
              <a:defRPr sz="3600">
                <a:latin typeface="Acumin Pro SemiCondensed Light"/>
                <a:ea typeface="Acumin Pro SemiCondensed Light"/>
                <a:cs typeface="Acumin Pro SemiCondensed Light"/>
                <a:sym typeface="Acumin Pro SemiCondensed Light"/>
              </a:defRPr>
            </a:pPr>
            <a:r>
              <a:t>Esca enim exerci feugiat duis. Nullus modo quae scisco ex uxor dolore. Antehabeo veniam ille. Pertineo consequat tego damnum lenis melior ex enim gravis.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In humo verto minim. Modo ludus jus indoles lobortis. At exerci commoveo populus foras ut comis sudo inhibeo. Brevitas saepius oppeto zelus.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Esca enim exerci feugiat duis. Nullus modo quae scisco ex uxor dolore. Antehabeo veniam ille. Pertineo consequat tego damnum lenis melior ex enim gravis.</a:t>
            </a:r>
          </a:p>
          <a:p>
            <a:pPr marL="749300" indent="-381000" defTabSz="457200">
              <a:lnSpc>
                <a:spcPts val="8000"/>
              </a:lnSpc>
              <a:spcBef>
                <a:spcPts val="4000"/>
              </a:spcBef>
              <a:buClr>
                <a:srgbClr val="7D8080"/>
              </a:buClr>
              <a:buSzPct val="200000"/>
              <a:defRPr sz="3400">
                <a:solidFill>
                  <a:srgbClr val="53585F"/>
                </a:solidFill>
                <a:latin typeface="Acumin Pro SemiCondensed Medium"/>
                <a:ea typeface="Acumin Pro SemiCondensed Medium"/>
                <a:cs typeface="Acumin Pro SemiCondensed Medium"/>
                <a:sym typeface="Acumin Pro SemiCondensed Medium"/>
              </a:defRPr>
            </a:pPr>
            <a:r>
              <a:t>In humo verto minim. Modo ludus jus indoles lobortis. At exerci commoveo populus foras ut comis sudo inhibeo. Brevitas saepius oppeto zelus.</a:t>
            </a:r>
          </a:p>
        </p:txBody>
      </p:sp>
      <p:sp>
        <p:nvSpPr>
          <p:cNvPr id="114" name="Title Here"/>
          <p:cNvSpPr txBox="1">
            <a:spLocks noGrp="1"/>
          </p:cNvSpPr>
          <p:nvPr>
            <p:ph type="body" sz="quarter" idx="14"/>
          </p:nvPr>
        </p:nvSpPr>
        <p:spPr>
          <a:xfrm>
            <a:off x="2540000" y="3340100"/>
            <a:ext cx="13580964" cy="916940"/>
          </a:xfrm>
          <a:prstGeom prst="rect">
            <a:avLst/>
          </a:prstGeom>
        </p:spPr>
        <p:txBody>
          <a:bodyPr anchor="b">
            <a:spAutoFit/>
          </a:bodyPr>
          <a:lstStyle>
            <a:lvl1pPr marL="0" indent="0">
              <a:spcBef>
                <a:spcPts val="0"/>
              </a:spcBef>
              <a:buSzTx/>
              <a:buNone/>
              <a:defRPr sz="6400">
                <a:solidFill>
                  <a:srgbClr val="7D8080"/>
                </a:solidFill>
                <a:latin typeface="Acumin Pro SemiCondensed"/>
                <a:ea typeface="Acumin Pro SemiCondensed"/>
                <a:cs typeface="Acumin Pro SemiCondensed"/>
                <a:sym typeface="Acumin Pro SemiCondensed"/>
              </a:defRPr>
            </a:lvl1pPr>
          </a:lstStyle>
          <a:p>
            <a:r>
              <a:t>Title Here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6"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117" name="Cross-Burst-Right-Bottom.png" descr="Cross-Burst-Right-Bottom.png"/>
          <p:cNvPicPr>
            <a:picLocks noChangeAspect="1"/>
          </p:cNvPicPr>
          <p:nvPr/>
        </p:nvPicPr>
        <p:blipFill>
          <a:blip r:embed="rId2"/>
          <a:stretch>
            <a:fillRect/>
          </a:stretch>
        </p:blipFill>
        <p:spPr>
          <a:xfrm>
            <a:off x="21842710" y="11251505"/>
            <a:ext cx="2552764" cy="254000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50300"/>
            <a:ext cx="24384000" cy="4965700"/>
          </a:xfrm>
          <a:prstGeom prst="rect">
            <a:avLst/>
          </a:prstGeom>
        </p:spPr>
      </p:pic>
      <p:sp>
        <p:nvSpPr>
          <p:cNvPr id="2" name="Title 1"/>
          <p:cNvSpPr>
            <a:spLocks noGrp="1"/>
          </p:cNvSpPr>
          <p:nvPr>
            <p:ph type="ctrTitle"/>
          </p:nvPr>
        </p:nvSpPr>
        <p:spPr>
          <a:xfrm>
            <a:off x="2743200" y="3606810"/>
            <a:ext cx="18897600" cy="3650192"/>
          </a:xfrm>
        </p:spPr>
        <p:txBody>
          <a:bodyPr anchor="b">
            <a:normAutofit/>
          </a:bodyPr>
          <a:lstStyle>
            <a:lvl1pPr algn="l">
              <a:defRPr sz="12000"/>
            </a:lvl1pPr>
          </a:lstStyle>
          <a:p>
            <a:r>
              <a:rPr lang="en-US"/>
              <a:t>Click to edit Master title style</a:t>
            </a:r>
            <a:endParaRPr lang="en-US" dirty="0"/>
          </a:p>
        </p:txBody>
      </p:sp>
      <p:sp>
        <p:nvSpPr>
          <p:cNvPr id="3" name="Subtitle 2"/>
          <p:cNvSpPr>
            <a:spLocks noGrp="1"/>
          </p:cNvSpPr>
          <p:nvPr>
            <p:ph type="subTitle" idx="1"/>
          </p:nvPr>
        </p:nvSpPr>
        <p:spPr>
          <a:xfrm>
            <a:off x="2743200" y="7264402"/>
            <a:ext cx="18897600" cy="1371600"/>
          </a:xfrm>
        </p:spPr>
        <p:txBody>
          <a:bodyPr>
            <a:normAutofit/>
          </a:bodyPr>
          <a:lstStyle>
            <a:lvl1pPr marL="0" indent="0" algn="l">
              <a:buNone/>
              <a:defRPr sz="40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a:xfrm>
            <a:off x="15819122" y="8628656"/>
            <a:ext cx="5821680" cy="749284"/>
          </a:xfrm>
          <a:prstGeom prst="rect">
            <a:avLst/>
          </a:prstGeom>
        </p:spPr>
        <p:txBody>
          <a:bodyPr/>
          <a:lstStyle/>
          <a:p>
            <a:fld id="{EEB77233-B8C7-4520-8A1B-07E0F653DF42}" type="datetimeFigureOut">
              <a:rPr lang="en-US" smtClean="0"/>
              <a:t>3/24/2026</a:t>
            </a:fld>
            <a:endParaRPr lang="en-US"/>
          </a:p>
        </p:txBody>
      </p:sp>
      <p:sp>
        <p:nvSpPr>
          <p:cNvPr id="5" name="Footer Placeholder 4"/>
          <p:cNvSpPr>
            <a:spLocks noGrp="1"/>
          </p:cNvSpPr>
          <p:nvPr>
            <p:ph type="ftr" sz="quarter" idx="11"/>
          </p:nvPr>
        </p:nvSpPr>
        <p:spPr>
          <a:xfrm>
            <a:off x="2743200" y="8647691"/>
            <a:ext cx="1280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8657951" y="2861733"/>
            <a:ext cx="479298" cy="471924"/>
          </a:xfrm>
        </p:spPr>
        <p:txBody>
          <a:bodyPr/>
          <a:lstStyle/>
          <a:p>
            <a:fld id="{E01F2FB5-DDC9-4656-8DAA-1358E7E69ADC}" type="slidenum">
              <a:rPr lang="en-US" smtClean="0"/>
              <a:t>‹#›</a:t>
            </a:fld>
            <a:endParaRPr lang="en-US"/>
          </a:p>
        </p:txBody>
      </p:sp>
    </p:spTree>
    <p:extLst>
      <p:ext uri="{BB962C8B-B14F-4D97-AF65-F5344CB8AC3E}">
        <p14:creationId xmlns:p14="http://schemas.microsoft.com/office/powerpoint/2010/main" val="66738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7190720" y="12712701"/>
            <a:ext cx="5821680" cy="730250"/>
          </a:xfrm>
          <a:prstGeom prst="rect">
            <a:avLst/>
          </a:prstGeom>
        </p:spPr>
        <p:txBody>
          <a:bodyPr/>
          <a:lstStyle/>
          <a:p>
            <a:fld id="{EEB77233-B8C7-4520-8A1B-07E0F653DF42}" type="datetimeFigureOut">
              <a:rPr lang="en-US" smtClean="0"/>
              <a:t>3/24/2026</a:t>
            </a:fld>
            <a:endParaRPr lang="en-US"/>
          </a:p>
        </p:txBody>
      </p:sp>
      <p:sp>
        <p:nvSpPr>
          <p:cNvPr id="5" name="Footer Placeholder 4"/>
          <p:cNvSpPr>
            <a:spLocks noGrp="1"/>
          </p:cNvSpPr>
          <p:nvPr>
            <p:ph type="ftr" sz="quarter" idx="11"/>
          </p:nvPr>
        </p:nvSpPr>
        <p:spPr>
          <a:xfrm>
            <a:off x="1371600" y="12711691"/>
            <a:ext cx="155448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23567822" y="381000"/>
            <a:ext cx="479298" cy="471924"/>
          </a:xfrm>
        </p:spPr>
        <p:txBody>
          <a:bodyPr/>
          <a:lstStyle/>
          <a:p>
            <a:fld id="{E01F2FB5-DDC9-4656-8DAA-1358E7E69ADC}" type="slidenum">
              <a:rPr lang="en-US" smtClean="0"/>
              <a:t>‹#›</a:t>
            </a:fld>
            <a:endParaRPr lang="en-US"/>
          </a:p>
        </p:txBody>
      </p:sp>
    </p:spTree>
    <p:extLst>
      <p:ext uri="{BB962C8B-B14F-4D97-AF65-F5344CB8AC3E}">
        <p14:creationId xmlns:p14="http://schemas.microsoft.com/office/powerpoint/2010/main" val="339680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IVIDER">
    <p:spTree>
      <p:nvGrpSpPr>
        <p:cNvPr id="1" name=""/>
        <p:cNvGrpSpPr/>
        <p:nvPr/>
      </p:nvGrpSpPr>
      <p:grpSpPr>
        <a:xfrm>
          <a:off x="0" y="0"/>
          <a:ext cx="0" cy="0"/>
          <a:chOff x="0" y="0"/>
          <a:chExt cx="0" cy="0"/>
        </a:xfrm>
      </p:grpSpPr>
      <p:sp>
        <p:nvSpPr>
          <p:cNvPr id="23" name="SJH_10-19-16_Dr_Maini_Robotics_Simulation_010_blue.tif"/>
          <p:cNvSpPr>
            <a:spLocks noGrp="1"/>
          </p:cNvSpPr>
          <p:nvPr>
            <p:ph type="pic" idx="13"/>
          </p:nvPr>
        </p:nvSpPr>
        <p:spPr>
          <a:xfrm>
            <a:off x="0" y="0"/>
            <a:ext cx="24384000" cy="13716000"/>
          </a:xfrm>
          <a:prstGeom prst="rect">
            <a:avLst/>
          </a:prstGeom>
        </p:spPr>
        <p:txBody>
          <a:bodyPr lIns="91439" tIns="45719" rIns="91439" bIns="45719" anchor="t">
            <a:noAutofit/>
          </a:bodyPr>
          <a:lstStyle/>
          <a:p>
            <a:r>
              <a:rPr lang="en-US"/>
              <a:t>Click icon to add picture</a:t>
            </a:r>
            <a:endParaRPr/>
          </a:p>
        </p:txBody>
      </p:sp>
      <p:sp>
        <p:nvSpPr>
          <p:cNvPr id="24" name="DIVIDER TITLE TO GO HERE"/>
          <p:cNvSpPr txBox="1">
            <a:spLocks noGrp="1"/>
          </p:cNvSpPr>
          <p:nvPr>
            <p:ph type="body" sz="quarter" idx="14"/>
          </p:nvPr>
        </p:nvSpPr>
        <p:spPr>
          <a:xfrm>
            <a:off x="2286000" y="5501778"/>
            <a:ext cx="11992968" cy="1950444"/>
          </a:xfrm>
          <a:prstGeom prst="rect">
            <a:avLst/>
          </a:prstGeom>
        </p:spPr>
        <p:txBody>
          <a:bodyPr/>
          <a:lstStyle>
            <a:lvl1pPr marL="0" indent="0" defTabSz="742950">
              <a:spcBef>
                <a:spcPts val="0"/>
              </a:spcBef>
              <a:buSzTx/>
              <a:buNone/>
              <a:defRPr sz="12959" cap="all">
                <a:solidFill>
                  <a:srgbClr val="FFFFFF"/>
                </a:solidFill>
                <a:latin typeface="Acumin Pro ExtraCondensed Bold"/>
                <a:ea typeface="Acumin Pro ExtraCondensed Bold"/>
                <a:cs typeface="Acumin Pro ExtraCondensed Bold"/>
                <a:sym typeface="Acumin Pro ExtraCondensed Bold"/>
              </a:defRPr>
            </a:lvl1pPr>
          </a:lstStyle>
          <a:p>
            <a:pPr lvl="0"/>
            <a:r>
              <a:rPr lang="en-US"/>
              <a:t>Click to edit Master text styles</a:t>
            </a:r>
          </a:p>
        </p:txBody>
      </p:sp>
      <p:sp>
        <p:nvSpPr>
          <p:cNvPr id="25" name="Slide Number"/>
          <p:cNvSpPr txBox="1">
            <a:spLocks noGrp="1"/>
          </p:cNvSpPr>
          <p:nvPr>
            <p:ph type="sldNum" sz="quarter" idx="2"/>
          </p:nvPr>
        </p:nvSpPr>
        <p:spPr>
          <a:xfrm>
            <a:off x="23444200" y="431800"/>
            <a:ext cx="373076" cy="408940"/>
          </a:xfrm>
          <a:prstGeom prst="rect">
            <a:avLst/>
          </a:prstGeom>
        </p:spPr>
        <p:txBody>
          <a:bodyPr/>
          <a:lstStyle>
            <a:lvl1pPr algn="l">
              <a:defRPr>
                <a:solidFill>
                  <a:srgbClr val="FFFFFF"/>
                </a:solidFill>
              </a:defRPr>
            </a:lvl1pPr>
          </a:lstStyle>
          <a:p>
            <a:fld id="{86CB4B4D-7CA3-9044-876B-883B54F8677D}" type="slidenum">
              <a:t>‹#›</a:t>
            </a:fld>
            <a:endParaRPr/>
          </a:p>
        </p:txBody>
      </p:sp>
      <p:sp>
        <p:nvSpPr>
          <p:cNvPr id="26"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FFFFF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Vertical Image Pink">
    <p:spTree>
      <p:nvGrpSpPr>
        <p:cNvPr id="1" name=""/>
        <p:cNvGrpSpPr/>
        <p:nvPr/>
      </p:nvGrpSpPr>
      <p:grpSpPr>
        <a:xfrm>
          <a:off x="0" y="0"/>
          <a:ext cx="0" cy="0"/>
          <a:chOff x="0" y="0"/>
          <a:chExt cx="0" cy="0"/>
        </a:xfrm>
      </p:grpSpPr>
      <p:sp>
        <p:nvSpPr>
          <p:cNvPr id="85" name="Image"/>
          <p:cNvSpPr>
            <a:spLocks noGrp="1"/>
          </p:cNvSpPr>
          <p:nvPr>
            <p:ph type="pic" idx="13"/>
          </p:nvPr>
        </p:nvSpPr>
        <p:spPr>
          <a:xfrm>
            <a:off x="12196077" y="-21857"/>
            <a:ext cx="12241099" cy="13759713"/>
          </a:xfrm>
          <a:prstGeom prst="rect">
            <a:avLst/>
          </a:prstGeom>
        </p:spPr>
        <p:txBody>
          <a:bodyPr lIns="91439" tIns="45719" rIns="91439" bIns="45719" anchor="t">
            <a:noAutofit/>
          </a:bodyPr>
          <a:lstStyle/>
          <a:p>
            <a:r>
              <a:rPr lang="en-US"/>
              <a:t>Click icon to add picture</a:t>
            </a:r>
            <a:endParaRPr/>
          </a:p>
        </p:txBody>
      </p:sp>
      <p:sp>
        <p:nvSpPr>
          <p:cNvPr id="86"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pic>
        <p:nvPicPr>
          <p:cNvPr id="87" name="Cross-Burst-Left-Bottom.png" descr="Cross-Burst-Left-Botto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25" y="11164490"/>
            <a:ext cx="2552764" cy="2540001"/>
          </a:xfrm>
          <a:prstGeom prst="rect">
            <a:avLst/>
          </a:prstGeom>
          <a:ln w="12700">
            <a:miter lim="400000"/>
          </a:ln>
        </p:spPr>
      </p:pic>
    </p:spTree>
    <p:extLst>
      <p:ext uri="{BB962C8B-B14F-4D97-AF65-F5344CB8AC3E}">
        <p14:creationId xmlns:p14="http://schemas.microsoft.com/office/powerpoint/2010/main" val="86165928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620933" y="381000"/>
            <a:ext cx="373076" cy="408940"/>
          </a:xfrm>
          <a:prstGeom prst="rect">
            <a:avLst/>
          </a:prstGeom>
          <a:ln w="12700">
            <a:miter lim="400000"/>
          </a:ln>
        </p:spPr>
        <p:txBody>
          <a:bodyPr wrap="none" lIns="50800" tIns="50800" rIns="50800" bIns="50800">
            <a:spAutoFit/>
          </a:bodyPr>
          <a:lstStyle>
            <a:lvl1pPr>
              <a:defRPr sz="2400">
                <a:solidFill>
                  <a:srgbClr val="53585F"/>
                </a:solidFill>
                <a:latin typeface="Acumin Pro SemiCondensed Medium"/>
                <a:ea typeface="Acumin Pro SemiCondensed Medium"/>
                <a:cs typeface="Acumin Pro SemiCondensed Medium"/>
                <a:sym typeface="Acumin Pro SemiCondensed Medium"/>
              </a:defRPr>
            </a:lvl1pPr>
          </a:lstStyle>
          <a:p>
            <a:fld id="{86CB4B4D-7CA3-9044-876B-883B54F8677D}" type="slidenum">
              <a:t>‹#›</a:t>
            </a:fld>
            <a:endParaRPr/>
          </a:p>
        </p:txBody>
      </p:sp>
      <p:sp>
        <p:nvSpPr>
          <p:cNvPr id="3"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4" name="Cross-Burst-Right-Bottom.png" descr="Cross-Burst-Right-Bottom.png"/>
          <p:cNvPicPr>
            <a:picLocks noChangeAspect="1"/>
          </p:cNvPicPr>
          <p:nvPr/>
        </p:nvPicPr>
        <p:blipFill>
          <a:blip r:embed="rId6"/>
          <a:stretch>
            <a:fillRect/>
          </a:stretch>
        </p:blipFill>
        <p:spPr>
          <a:xfrm>
            <a:off x="21842710" y="11251505"/>
            <a:ext cx="2552764" cy="2540001"/>
          </a:xfrm>
          <a:prstGeom prst="rect">
            <a:avLst/>
          </a:prstGeom>
          <a:ln w="12700">
            <a:miter lim="400000"/>
          </a:ln>
        </p:spPr>
      </p:pic>
      <p:sp>
        <p:nvSpPr>
          <p:cNvPr id="5"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66" r:id="rId3"/>
    <p:sldLayoutId id="2147483667" r:id="rId4"/>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Number"/>
          <p:cNvSpPr txBox="1">
            <a:spLocks noGrp="1"/>
          </p:cNvSpPr>
          <p:nvPr>
            <p:ph type="sldNum" sz="quarter" idx="2"/>
          </p:nvPr>
        </p:nvSpPr>
        <p:spPr>
          <a:xfrm>
            <a:off x="23620933" y="381000"/>
            <a:ext cx="373076" cy="408940"/>
          </a:xfrm>
          <a:prstGeom prst="rect">
            <a:avLst/>
          </a:prstGeom>
          <a:ln w="12700">
            <a:miter lim="400000"/>
          </a:ln>
        </p:spPr>
        <p:txBody>
          <a:bodyPr wrap="none" lIns="50800" tIns="50800" rIns="50800" bIns="50800">
            <a:spAutoFit/>
          </a:bodyPr>
          <a:lstStyle>
            <a:lvl1pPr>
              <a:defRPr sz="2400">
                <a:solidFill>
                  <a:srgbClr val="53585F"/>
                </a:solidFill>
                <a:latin typeface="Acumin Pro SemiCondensed Medium"/>
                <a:ea typeface="Acumin Pro SemiCondensed Medium"/>
                <a:cs typeface="Acumin Pro SemiCondensed Medium"/>
                <a:sym typeface="Acumin Pro SemiCondensed Medium"/>
              </a:defRPr>
            </a:lvl1pPr>
          </a:lstStyle>
          <a:p>
            <a:fld id="{86CB4B4D-7CA3-9044-876B-883B54F8677D}" type="slidenum">
              <a:t>‹#›</a:t>
            </a:fld>
            <a:endParaRPr/>
          </a:p>
        </p:txBody>
      </p:sp>
      <p:sp>
        <p:nvSpPr>
          <p:cNvPr id="3"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53585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pic>
        <p:nvPicPr>
          <p:cNvPr id="4" name="Cross-Burst-Right-Bottom.png" descr="Cross-Burst-Right-Botto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42710" y="11251505"/>
            <a:ext cx="2552764" cy="2540001"/>
          </a:xfrm>
          <a:prstGeom prst="rect">
            <a:avLst/>
          </a:prstGeom>
          <a:ln w="12700">
            <a:miter lim="400000"/>
          </a:ln>
        </p:spPr>
      </p:pic>
      <p:sp>
        <p:nvSpPr>
          <p:cNvPr id="5" name="Title Text"/>
          <p:cNvSpPr txBox="1">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6" name="Body Level One…"/>
          <p:cNvSpPr txBox="1">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70" r:id="rId2"/>
  </p:sldLayoutIdLst>
  <p:transition spd="med"/>
  <p:txStyles>
    <p:titleStyle>
      <a:lvl1pPr marL="0" marR="0" indent="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1pPr>
      <a:lvl2pPr marL="0" marR="0" indent="228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2pPr>
      <a:lvl3pPr marL="0" marR="0" indent="457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3pPr>
      <a:lvl4pPr marL="0" marR="0" indent="685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4pPr>
      <a:lvl5pPr marL="0" marR="0" indent="9144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5pPr>
      <a:lvl6pPr marL="0" marR="0" indent="11430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6pPr>
      <a:lvl7pPr marL="0" marR="0" indent="13716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7pPr>
      <a:lvl8pPr marL="0" marR="0" indent="16002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8pPr>
      <a:lvl9pPr marL="0" marR="0" indent="1828800" algn="ctr" defTabSz="82550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Acumin Pro SemiCondensed Medium"/>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iloveandneedmydaughter.blogspot.com/2015/12/alienating-children-from-fit-and.html"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hyperlink" Target="https://sjhsyr.forms-db.com/view.php?id=223977"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ovs.ny.gov/locate-progr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vs.ny.gov/" TargetMode="External"/><Relationship Id="rId5" Type="http://schemas.openxmlformats.org/officeDocument/2006/relationships/hyperlink" Target="mailto:clientservice@carebridge.com" TargetMode="External"/><Relationship Id="rId4" Type="http://schemas.openxmlformats.org/officeDocument/2006/relationships/hyperlink" Target="https://www.verahouse.org/contact-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mailto:Sara.pena@sjhcon.edu" TargetMode="External"/><Relationship Id="rId2" Type="http://schemas.openxmlformats.org/officeDocument/2006/relationships/hyperlink" Target="mailto:Beth.Purcell@sjhcon.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hyperlink" Target="https://sjhsyr.forms-db.com/view.php?id=22381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ytrinityhealth.sharepoint.com/:b:/r/sites/sjcon/SJCON%20Policy%20%20Guidelines/SEXUAL_VIOLENCE_PREVENTION_RESPONSE_TITLE_IX_POLICY.pdf?csf=1&amp;web=1&amp;e=XAGTu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2" name="Slide Number"/>
          <p:cNvSpPr txBox="1">
            <a:spLocks noGrp="1"/>
          </p:cNvSpPr>
          <p:nvPr>
            <p:ph type="sldNum" sz="quarter" idx="2"/>
          </p:nvPr>
        </p:nvSpPr>
        <p:spPr>
          <a:xfrm>
            <a:off x="23444200" y="431800"/>
            <a:ext cx="263348" cy="40894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a:t>
            </a:fld>
            <a:endParaRPr/>
          </a:p>
        </p:txBody>
      </p:sp>
      <p:sp>
        <p:nvSpPr>
          <p:cNvPr id="213"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FFFFF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sp>
        <p:nvSpPr>
          <p:cNvPr id="5" name="Presentation title goes here"/>
          <p:cNvSpPr txBox="1">
            <a:spLocks/>
          </p:cNvSpPr>
          <p:nvPr/>
        </p:nvSpPr>
        <p:spPr>
          <a:xfrm>
            <a:off x="2159000" y="6385817"/>
            <a:ext cx="19483289" cy="41017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742950" rtl="0" eaLnBrk="1" latinLnBrk="0" hangingPunct="1">
              <a:lnSpc>
                <a:spcPct val="100000"/>
              </a:lnSpc>
              <a:spcBef>
                <a:spcPts val="0"/>
              </a:spcBef>
              <a:spcAft>
                <a:spcPts val="0"/>
              </a:spcAft>
              <a:buClrTx/>
              <a:buSzTx/>
              <a:buFontTx/>
              <a:buNone/>
              <a:tabLst/>
              <a:defRPr sz="12959" b="0" i="0" u="none" strike="noStrike" cap="all" spc="0" baseline="0">
                <a:ln>
                  <a:noFill/>
                </a:ln>
                <a:solidFill>
                  <a:srgbClr val="FFFFFF"/>
                </a:solidFill>
                <a:uFillTx/>
                <a:latin typeface="Acumin Pro ExtraCondensed Bold"/>
                <a:ea typeface="Acumin Pro ExtraCondensed Bold"/>
                <a:cs typeface="Acumin Pro ExtraCondensed Bold"/>
                <a:sym typeface="Acumin Pro ExtraCondensed Bold"/>
              </a:defRPr>
            </a:lvl1pPr>
            <a:lvl2pPr marL="127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eaLnBrk="1" latinLnBrk="0" hangingPunct="1">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r>
              <a:rPr lang="en-US" sz="9600" dirty="0"/>
              <a:t>Title ix education for students, faculty, &amp; staff</a:t>
            </a:r>
          </a:p>
        </p:txBody>
      </p:sp>
      <p:pic>
        <p:nvPicPr>
          <p:cNvPr id="7" name="St-Josephs-Health-Trinity-Logo-White-CMYK.png" descr="St-Josephs-Health-Trinity-Logo-White-CMYK.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28926" y="9414966"/>
            <a:ext cx="6904856" cy="3556001"/>
          </a:xfrm>
          <a:prstGeom prst="rect">
            <a:avLst/>
          </a:prstGeom>
          <a:ln w="12700">
            <a:miter lim="400000"/>
          </a:ln>
        </p:spPr>
      </p:pic>
    </p:spTree>
    <p:extLst>
      <p:ext uri="{BB962C8B-B14F-4D97-AF65-F5344CB8AC3E}">
        <p14:creationId xmlns:p14="http://schemas.microsoft.com/office/powerpoint/2010/main" val="196443375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1A4C092-ED52-4050-9843-A7C7401F4D42}"/>
              </a:ext>
            </a:extLst>
          </p:cNvPr>
          <p:cNvGraphicFramePr/>
          <p:nvPr>
            <p:extLst>
              <p:ext uri="{D42A27DB-BD31-4B8C-83A1-F6EECF244321}">
                <p14:modId xmlns:p14="http://schemas.microsoft.com/office/powerpoint/2010/main" val="1038723069"/>
              </p:ext>
            </p:extLst>
          </p:nvPr>
        </p:nvGraphicFramePr>
        <p:xfrm>
          <a:off x="1288714" y="1347537"/>
          <a:ext cx="20440317" cy="11213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918764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809751" y="810022"/>
            <a:ext cx="21819176" cy="2257028"/>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sz="4400" b="1" dirty="0">
                <a:solidFill>
                  <a:schemeClr val="tx1"/>
                </a:solidFill>
                <a:latin typeface="+mj-lt"/>
              </a:rPr>
              <a:t>Domestic Violence:</a:t>
            </a:r>
          </a:p>
          <a:p>
            <a:pPr algn="ctr"/>
            <a:r>
              <a:rPr lang="en-US" sz="3200" b="1" dirty="0">
                <a:solidFill>
                  <a:schemeClr val="tx1"/>
                </a:solidFill>
                <a:latin typeface="+mj-lt"/>
              </a:rPr>
              <a:t>Under New York law domestic violence is an act which would constitute a violation of the penal law including, but not limited to (and is committed by a family member):</a:t>
            </a:r>
          </a:p>
          <a:p>
            <a:pPr algn="ctr"/>
            <a:endParaRPr lang="en-US" sz="3200" dirty="0"/>
          </a:p>
        </p:txBody>
      </p:sp>
      <p:sp>
        <p:nvSpPr>
          <p:cNvPr id="4" name="TextBox 3"/>
          <p:cNvSpPr txBox="1"/>
          <p:nvPr/>
        </p:nvSpPr>
        <p:spPr>
          <a:xfrm>
            <a:off x="6779202" y="3203130"/>
            <a:ext cx="14519563" cy="43191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lvl="0" indent="-457200" algn="l">
              <a:lnSpc>
                <a:spcPct val="120000"/>
              </a:lnSpc>
              <a:buFont typeface="Arial" panose="020B0604020202020204" pitchFamily="34" charset="0"/>
              <a:buChar char="•"/>
            </a:pPr>
            <a:r>
              <a:rPr lang="en-US" sz="2800" dirty="0">
                <a:solidFill>
                  <a:schemeClr val="tx1"/>
                </a:solidFill>
              </a:rPr>
              <a:t>kidnapping</a:t>
            </a:r>
          </a:p>
          <a:p>
            <a:pPr marL="457200" lvl="0" indent="-457200" algn="l">
              <a:lnSpc>
                <a:spcPct val="120000"/>
              </a:lnSpc>
              <a:buFont typeface="Arial" panose="020B0604020202020204" pitchFamily="34" charset="0"/>
              <a:buChar char="•"/>
            </a:pPr>
            <a:r>
              <a:rPr lang="en-US" sz="2800" dirty="0">
                <a:solidFill>
                  <a:schemeClr val="tx1"/>
                </a:solidFill>
              </a:rPr>
              <a:t>assault</a:t>
            </a:r>
          </a:p>
          <a:p>
            <a:pPr marL="457200" lvl="0" indent="-457200" algn="l">
              <a:lnSpc>
                <a:spcPct val="120000"/>
              </a:lnSpc>
              <a:buFont typeface="Arial" panose="020B0604020202020204" pitchFamily="34" charset="0"/>
              <a:buChar char="•"/>
            </a:pPr>
            <a:r>
              <a:rPr lang="en-US" sz="2800" dirty="0">
                <a:solidFill>
                  <a:schemeClr val="tx1"/>
                </a:solidFill>
              </a:rPr>
              <a:t>attempted murder</a:t>
            </a:r>
          </a:p>
          <a:p>
            <a:pPr marL="457200" lvl="0" indent="-457200" algn="l">
              <a:lnSpc>
                <a:spcPct val="120000"/>
              </a:lnSpc>
              <a:buFont typeface="Arial" panose="020B0604020202020204" pitchFamily="34" charset="0"/>
              <a:buChar char="•"/>
            </a:pPr>
            <a:r>
              <a:rPr lang="en-US" sz="2800" dirty="0">
                <a:solidFill>
                  <a:schemeClr val="tx1"/>
                </a:solidFill>
              </a:rPr>
              <a:t>criminal obstruction or breaching of blood circulation</a:t>
            </a:r>
          </a:p>
          <a:p>
            <a:pPr marL="457200" lvl="0" indent="-457200" algn="l">
              <a:lnSpc>
                <a:spcPct val="120000"/>
              </a:lnSpc>
              <a:buFont typeface="Arial" panose="020B0604020202020204" pitchFamily="34" charset="0"/>
              <a:buChar char="•"/>
            </a:pPr>
            <a:r>
              <a:rPr lang="en-US" sz="2800" dirty="0">
                <a:solidFill>
                  <a:schemeClr val="tx1"/>
                </a:solidFill>
              </a:rPr>
              <a:t>strangulation</a:t>
            </a:r>
          </a:p>
          <a:p>
            <a:pPr marL="457200" lvl="0" indent="-457200" algn="l">
              <a:buFont typeface="Arial" panose="020B0604020202020204" pitchFamily="34" charset="0"/>
              <a:buChar char="•"/>
            </a:pPr>
            <a:r>
              <a:rPr lang="en-US" sz="2800" dirty="0">
                <a:solidFill>
                  <a:schemeClr val="tx1"/>
                </a:solidFill>
              </a:rPr>
              <a:t>creates a substantial risk of physical or emotional harm to a person or a person’s child</a:t>
            </a:r>
          </a:p>
          <a:p>
            <a:pPr algn="l"/>
            <a:endParaRPr lang="en-US" sz="2800" dirty="0">
              <a:solidFill>
                <a:schemeClr val="tx1"/>
              </a:solidFill>
            </a:endParaRPr>
          </a:p>
          <a:p>
            <a:pPr algn="l"/>
            <a:endParaRPr lang="en-US" dirty="0">
              <a:latin typeface="Acumin Pro SemiCondensed Light"/>
            </a:endParaRPr>
          </a:p>
        </p:txBody>
      </p:sp>
      <p:sp>
        <p:nvSpPr>
          <p:cNvPr id="6" name="TextBox 5"/>
          <p:cNvSpPr txBox="1"/>
          <p:nvPr/>
        </p:nvSpPr>
        <p:spPr>
          <a:xfrm>
            <a:off x="1809751" y="3169568"/>
            <a:ext cx="4734791" cy="61904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indent="-685800" algn="l">
              <a:lnSpc>
                <a:spcPct val="120000"/>
              </a:lnSpc>
              <a:buFont typeface="Arial" panose="020B0604020202020204" pitchFamily="34" charset="0"/>
              <a:buChar char="•"/>
            </a:pPr>
            <a:r>
              <a:rPr lang="en-US" sz="2800" dirty="0">
                <a:solidFill>
                  <a:schemeClr val="tx1"/>
                </a:solidFill>
              </a:rPr>
              <a:t>disorderly conduct</a:t>
            </a:r>
          </a:p>
          <a:p>
            <a:pPr marL="685800" indent="-685800" algn="l">
              <a:lnSpc>
                <a:spcPct val="120000"/>
              </a:lnSpc>
              <a:buFont typeface="Arial" panose="020B0604020202020204" pitchFamily="34" charset="0"/>
              <a:buChar char="•"/>
            </a:pPr>
            <a:r>
              <a:rPr lang="en-US" sz="2800" dirty="0">
                <a:solidFill>
                  <a:schemeClr val="tx1"/>
                </a:solidFill>
              </a:rPr>
              <a:t>harassment</a:t>
            </a:r>
          </a:p>
          <a:p>
            <a:pPr marL="685800" indent="-685800" algn="l">
              <a:lnSpc>
                <a:spcPct val="120000"/>
              </a:lnSpc>
              <a:buFont typeface="Arial" panose="020B0604020202020204" pitchFamily="34" charset="0"/>
              <a:buChar char="•"/>
            </a:pPr>
            <a:r>
              <a:rPr lang="en-US" sz="2800" dirty="0">
                <a:solidFill>
                  <a:schemeClr val="tx1"/>
                </a:solidFill>
              </a:rPr>
              <a:t>aggravated harassment</a:t>
            </a:r>
          </a:p>
          <a:p>
            <a:pPr marL="685800" indent="-685800" algn="l">
              <a:lnSpc>
                <a:spcPct val="120000"/>
              </a:lnSpc>
              <a:buFont typeface="Arial" panose="020B0604020202020204" pitchFamily="34" charset="0"/>
              <a:buChar char="•"/>
            </a:pPr>
            <a:r>
              <a:rPr lang="en-US" sz="2800" dirty="0">
                <a:solidFill>
                  <a:schemeClr val="tx1"/>
                </a:solidFill>
              </a:rPr>
              <a:t>sexual misconduct</a:t>
            </a:r>
          </a:p>
          <a:p>
            <a:pPr marL="685800" indent="-685800" algn="l">
              <a:lnSpc>
                <a:spcPct val="120000"/>
              </a:lnSpc>
              <a:buFont typeface="Arial" panose="020B0604020202020204" pitchFamily="34" charset="0"/>
              <a:buChar char="•"/>
            </a:pPr>
            <a:r>
              <a:rPr lang="en-US" sz="2800" dirty="0">
                <a:solidFill>
                  <a:schemeClr val="tx1"/>
                </a:solidFill>
              </a:rPr>
              <a:t>forcible touching</a:t>
            </a:r>
          </a:p>
          <a:p>
            <a:pPr marL="685800" indent="-685800" algn="l">
              <a:lnSpc>
                <a:spcPct val="120000"/>
              </a:lnSpc>
              <a:buFont typeface="Arial" panose="020B0604020202020204" pitchFamily="34" charset="0"/>
              <a:buChar char="•"/>
            </a:pPr>
            <a:r>
              <a:rPr lang="en-US" sz="2800" dirty="0">
                <a:solidFill>
                  <a:schemeClr val="tx1"/>
                </a:solidFill>
              </a:rPr>
              <a:t>sexual abuse, stalking,</a:t>
            </a:r>
          </a:p>
          <a:p>
            <a:pPr marL="457200" lvl="0" indent="-457200" algn="l">
              <a:lnSpc>
                <a:spcPct val="120000"/>
              </a:lnSpc>
              <a:buFont typeface="Arial" panose="020B0604020202020204" pitchFamily="34" charset="0"/>
              <a:buChar char="•"/>
            </a:pPr>
            <a:r>
              <a:rPr lang="en-US" sz="2800" dirty="0">
                <a:solidFill>
                  <a:schemeClr val="tx1"/>
                </a:solidFill>
              </a:rPr>
              <a:t>  criminal mischief</a:t>
            </a:r>
          </a:p>
          <a:p>
            <a:pPr marL="457200" lvl="0" indent="-457200" algn="l">
              <a:lnSpc>
                <a:spcPct val="120000"/>
              </a:lnSpc>
              <a:buFont typeface="Arial" panose="020B0604020202020204" pitchFamily="34" charset="0"/>
              <a:buChar char="•"/>
            </a:pPr>
            <a:r>
              <a:rPr lang="en-US" sz="2800" dirty="0">
                <a:solidFill>
                  <a:schemeClr val="tx1"/>
                </a:solidFill>
              </a:rPr>
              <a:t>  menacing</a:t>
            </a:r>
          </a:p>
          <a:p>
            <a:pPr marL="457200" lvl="0" indent="-457200" algn="l">
              <a:lnSpc>
                <a:spcPct val="120000"/>
              </a:lnSpc>
              <a:buFont typeface="Arial" panose="020B0604020202020204" pitchFamily="34" charset="0"/>
              <a:buChar char="•"/>
            </a:pPr>
            <a:r>
              <a:rPr lang="en-US" sz="2800" dirty="0">
                <a:solidFill>
                  <a:schemeClr val="tx1"/>
                </a:solidFill>
              </a:rPr>
              <a:t>  reckless endangerment</a:t>
            </a:r>
          </a:p>
          <a:p>
            <a:pPr algn="l">
              <a:lnSpc>
                <a:spcPct val="120000"/>
              </a:lnSpc>
            </a:pPr>
            <a:r>
              <a:rPr lang="en-US" sz="3600" dirty="0"/>
              <a:t> </a:t>
            </a: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graphicFrame>
        <p:nvGraphicFramePr>
          <p:cNvPr id="2" name="Table 2">
            <a:extLst>
              <a:ext uri="{FF2B5EF4-FFF2-40B4-BE49-F238E27FC236}">
                <a16:creationId xmlns:a16="http://schemas.microsoft.com/office/drawing/2014/main" id="{46196C9A-2490-4B76-A131-A3E5B5B02E19}"/>
              </a:ext>
            </a:extLst>
          </p:cNvPr>
          <p:cNvGraphicFramePr>
            <a:graphicFrameLocks noGrp="1"/>
          </p:cNvGraphicFramePr>
          <p:nvPr>
            <p:extLst>
              <p:ext uri="{D42A27DB-BD31-4B8C-83A1-F6EECF244321}">
                <p14:modId xmlns:p14="http://schemas.microsoft.com/office/powerpoint/2010/main" val="947858510"/>
              </p:ext>
            </p:extLst>
          </p:nvPr>
        </p:nvGraphicFramePr>
        <p:xfrm>
          <a:off x="1363980" y="9496061"/>
          <a:ext cx="20479615" cy="1310640"/>
        </p:xfrm>
        <a:graphic>
          <a:graphicData uri="http://schemas.openxmlformats.org/drawingml/2006/table">
            <a:tbl>
              <a:tblPr firstRow="1" bandRow="1">
                <a:tableStyleId>{5940675A-B579-460E-94D1-54222C63F5DA}</a:tableStyleId>
              </a:tblPr>
              <a:tblGrid>
                <a:gridCol w="20479615">
                  <a:extLst>
                    <a:ext uri="{9D8B030D-6E8A-4147-A177-3AD203B41FA5}">
                      <a16:colId xmlns:a16="http://schemas.microsoft.com/office/drawing/2014/main" val="1292767045"/>
                    </a:ext>
                  </a:extLst>
                </a:gridCol>
              </a:tblGrid>
              <a:tr h="370840">
                <a:tc>
                  <a:txBody>
                    <a:bodyPr/>
                    <a:lstStyle/>
                    <a:p>
                      <a:pPr marL="457200" marR="0" lvl="0" indent="-457200" algn="l" defTabSz="8255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b="0" dirty="0">
                          <a:solidFill>
                            <a:schemeClr val="tx1"/>
                          </a:solidFill>
                        </a:rPr>
                        <a:t>The victim can be anyone over the age of sixteen, any married person, or parent accompanied by his or her minor child or children in situations in which such person or such person’s child is a victim of the act.</a:t>
                      </a:r>
                    </a:p>
                    <a:p>
                      <a:endParaRPr 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7671792"/>
                  </a:ext>
                </a:extLst>
              </a:tr>
            </a:tbl>
          </a:graphicData>
        </a:graphic>
      </p:graphicFrame>
      <p:graphicFrame>
        <p:nvGraphicFramePr>
          <p:cNvPr id="5" name="Table 7">
            <a:extLst>
              <a:ext uri="{FF2B5EF4-FFF2-40B4-BE49-F238E27FC236}">
                <a16:creationId xmlns:a16="http://schemas.microsoft.com/office/drawing/2014/main" id="{00815226-B190-4773-9DF5-E08B279F4CE4}"/>
              </a:ext>
            </a:extLst>
          </p:cNvPr>
          <p:cNvGraphicFramePr>
            <a:graphicFrameLocks noGrp="1"/>
          </p:cNvGraphicFramePr>
          <p:nvPr>
            <p:extLst>
              <p:ext uri="{D42A27DB-BD31-4B8C-83A1-F6EECF244321}">
                <p14:modId xmlns:p14="http://schemas.microsoft.com/office/powerpoint/2010/main" val="1503691403"/>
              </p:ext>
            </p:extLst>
          </p:nvPr>
        </p:nvGraphicFramePr>
        <p:xfrm>
          <a:off x="1413510" y="10999198"/>
          <a:ext cx="20479615" cy="1310640"/>
        </p:xfrm>
        <a:graphic>
          <a:graphicData uri="http://schemas.openxmlformats.org/drawingml/2006/table">
            <a:tbl>
              <a:tblPr firstRow="1" bandRow="1">
                <a:tableStyleId>{5940675A-B579-460E-94D1-54222C63F5DA}</a:tableStyleId>
              </a:tblPr>
              <a:tblGrid>
                <a:gridCol w="20479615">
                  <a:extLst>
                    <a:ext uri="{9D8B030D-6E8A-4147-A177-3AD203B41FA5}">
                      <a16:colId xmlns:a16="http://schemas.microsoft.com/office/drawing/2014/main" val="4001318135"/>
                    </a:ext>
                  </a:extLst>
                </a:gridCol>
              </a:tblGrid>
              <a:tr h="370840">
                <a:tc>
                  <a:txBody>
                    <a:bodyPr/>
                    <a:lstStyle/>
                    <a:p>
                      <a:pPr marL="457200" marR="0" lvl="0" indent="-457200" algn="l" defTabSz="8255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b="0" dirty="0">
                          <a:solidFill>
                            <a:schemeClr val="tx1"/>
                          </a:solidFill>
                        </a:rPr>
                        <a:t>Dating violence is not specifically defined in NYS law.  However, intimate relationships are covered by the definition of domestic violence when the act constitutes a listed crime and is committed by a person in an “intimate relationship” with the victim. </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3840013"/>
                  </a:ext>
                </a:extLst>
              </a:tr>
            </a:tbl>
          </a:graphicData>
        </a:graphic>
      </p:graphicFrame>
    </p:spTree>
    <p:extLst>
      <p:ext uri="{BB962C8B-B14F-4D97-AF65-F5344CB8AC3E}">
        <p14:creationId xmlns:p14="http://schemas.microsoft.com/office/powerpoint/2010/main" val="114191765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6B5A8B-2A48-4C77-9A66-1E3D0A477236}"/>
              </a:ext>
            </a:extLst>
          </p:cNvPr>
          <p:cNvSpPr>
            <a:spLocks noGrp="1"/>
          </p:cNvSpPr>
          <p:nvPr>
            <p:ph type="body" sz="quarter" idx="14"/>
          </p:nvPr>
        </p:nvSpPr>
        <p:spPr>
          <a:xfrm>
            <a:off x="1491916" y="891974"/>
            <a:ext cx="19876167" cy="5581015"/>
          </a:xfrm>
        </p:spPr>
        <p:txBody>
          <a:bodyPr/>
          <a:lstStyle/>
          <a:p>
            <a:pPr algn="ctr"/>
            <a:endParaRPr lang="en-US" b="1" dirty="0">
              <a:latin typeface="+mj-lt"/>
            </a:endParaRPr>
          </a:p>
          <a:p>
            <a:pPr algn="ctr"/>
            <a:r>
              <a:rPr lang="en-US" sz="10000" b="1" dirty="0">
                <a:solidFill>
                  <a:schemeClr val="tx1"/>
                </a:solidFill>
                <a:latin typeface="+mj-lt"/>
              </a:rPr>
              <a:t>HOW TO REPORT</a:t>
            </a:r>
          </a:p>
          <a:p>
            <a:pPr algn="ctr"/>
            <a:endParaRPr lang="en-US" sz="9600" b="1" dirty="0">
              <a:solidFill>
                <a:schemeClr val="tx1"/>
              </a:solidFill>
              <a:latin typeface="+mj-lt"/>
            </a:endParaRPr>
          </a:p>
          <a:p>
            <a:pPr algn="ctr"/>
            <a:endParaRPr lang="en-US" sz="9600" b="1" dirty="0">
              <a:solidFill>
                <a:schemeClr val="tx1"/>
              </a:solidFill>
              <a:latin typeface="+mj-lt"/>
            </a:endParaRPr>
          </a:p>
        </p:txBody>
      </p:sp>
      <p:pic>
        <p:nvPicPr>
          <p:cNvPr id="5" name="Picture 4" descr="A picture containing text&#10;&#10;Description automatically generated">
            <a:extLst>
              <a:ext uri="{FF2B5EF4-FFF2-40B4-BE49-F238E27FC236}">
                <a16:creationId xmlns:a16="http://schemas.microsoft.com/office/drawing/2014/main" id="{FA301E87-CFA1-4784-9F05-F1B765A0F8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96463" y="4764504"/>
            <a:ext cx="8446169" cy="3783533"/>
          </a:xfrm>
          <a:prstGeom prst="rect">
            <a:avLst/>
          </a:prstGeom>
        </p:spPr>
      </p:pic>
      <p:sp>
        <p:nvSpPr>
          <p:cNvPr id="6" name="TextBox 5">
            <a:extLst>
              <a:ext uri="{FF2B5EF4-FFF2-40B4-BE49-F238E27FC236}">
                <a16:creationId xmlns:a16="http://schemas.microsoft.com/office/drawing/2014/main" id="{FA0465ED-ED7C-4F0B-B51D-6E8CDC4CB4E9}"/>
              </a:ext>
            </a:extLst>
          </p:cNvPr>
          <p:cNvSpPr txBox="1"/>
          <p:nvPr/>
        </p:nvSpPr>
        <p:spPr>
          <a:xfrm>
            <a:off x="9144000" y="8306946"/>
            <a:ext cx="609600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4" tooltip="http://iloveandneedmydaughter.blogspot.com/2015/12/alienating-children-from-fit-and.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3584464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Diagram 30">
            <a:extLst>
              <a:ext uri="{FF2B5EF4-FFF2-40B4-BE49-F238E27FC236}">
                <a16:creationId xmlns:a16="http://schemas.microsoft.com/office/drawing/2014/main" id="{11EA7FAB-A475-4CAC-B4CA-DFD41BE3FDC2}"/>
              </a:ext>
            </a:extLst>
          </p:cNvPr>
          <p:cNvGraphicFramePr/>
          <p:nvPr>
            <p:extLst>
              <p:ext uri="{D42A27DB-BD31-4B8C-83A1-F6EECF244321}">
                <p14:modId xmlns:p14="http://schemas.microsoft.com/office/powerpoint/2010/main" val="2178127217"/>
              </p:ext>
            </p:extLst>
          </p:nvPr>
        </p:nvGraphicFramePr>
        <p:xfrm>
          <a:off x="652111" y="1064461"/>
          <a:ext cx="23079777" cy="1032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6644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FF59F3-DB38-7543-568A-A7C168ACCBEF}"/>
              </a:ext>
            </a:extLst>
          </p:cNvPr>
          <p:cNvSpPr>
            <a:spLocks noGrp="1"/>
          </p:cNvSpPr>
          <p:nvPr>
            <p:ph type="body" sz="half" idx="13"/>
          </p:nvPr>
        </p:nvSpPr>
        <p:spPr>
          <a:xfrm>
            <a:off x="2540000" y="4673600"/>
            <a:ext cx="16273265" cy="902811"/>
          </a:xfrm>
        </p:spPr>
        <p:txBody>
          <a:bodyPr/>
          <a:lstStyle/>
          <a:p>
            <a:r>
              <a:rPr lang="en-US" dirty="0">
                <a:hlinkClick r:id="rId2"/>
              </a:rPr>
              <a:t>SJCON Title IX Confidential Reporting Form</a:t>
            </a:r>
            <a:endParaRPr lang="en-US" dirty="0"/>
          </a:p>
        </p:txBody>
      </p:sp>
      <p:sp>
        <p:nvSpPr>
          <p:cNvPr id="3" name="Text Placeholder 2">
            <a:extLst>
              <a:ext uri="{FF2B5EF4-FFF2-40B4-BE49-F238E27FC236}">
                <a16:creationId xmlns:a16="http://schemas.microsoft.com/office/drawing/2014/main" id="{F219B693-5853-9969-2C9A-9C32C68C6172}"/>
              </a:ext>
            </a:extLst>
          </p:cNvPr>
          <p:cNvSpPr>
            <a:spLocks noGrp="1"/>
          </p:cNvSpPr>
          <p:nvPr>
            <p:ph type="body" sz="quarter" idx="14"/>
          </p:nvPr>
        </p:nvSpPr>
        <p:spPr>
          <a:xfrm>
            <a:off x="2540000" y="2171978"/>
            <a:ext cx="13580964" cy="2072362"/>
          </a:xfrm>
        </p:spPr>
        <p:txBody>
          <a:bodyPr/>
          <a:lstStyle/>
          <a:p>
            <a:r>
              <a:rPr lang="en-US" dirty="0"/>
              <a:t>Confidential Reporting Form located on SJCON Website</a:t>
            </a:r>
          </a:p>
        </p:txBody>
      </p:sp>
    </p:spTree>
    <p:extLst>
      <p:ext uri="{BB962C8B-B14F-4D97-AF65-F5344CB8AC3E}">
        <p14:creationId xmlns:p14="http://schemas.microsoft.com/office/powerpoint/2010/main" val="19633823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36AC6BFB-9904-4DB2-BF9A-435F3E69AA15}"/>
              </a:ext>
            </a:extLst>
          </p:cNvPr>
          <p:cNvGraphicFramePr/>
          <p:nvPr>
            <p:extLst>
              <p:ext uri="{D42A27DB-BD31-4B8C-83A1-F6EECF244321}">
                <p14:modId xmlns:p14="http://schemas.microsoft.com/office/powerpoint/2010/main" val="3045074183"/>
              </p:ext>
            </p:extLst>
          </p:nvPr>
        </p:nvGraphicFramePr>
        <p:xfrm>
          <a:off x="609600" y="1083733"/>
          <a:ext cx="22860000" cy="109735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59779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13"/>
          </p:nvPr>
        </p:nvSpPr>
        <p:spPr>
          <a:xfrm>
            <a:off x="937260" y="3291840"/>
            <a:ext cx="22219920" cy="8526780"/>
          </a:xfrm>
        </p:spPr>
        <p:txBody>
          <a:bodyPr>
            <a:normAutofit fontScale="70000" lnSpcReduction="20000"/>
          </a:bodyPr>
          <a:lstStyle/>
          <a:p>
            <a:pPr marL="635000" lvl="1" indent="0">
              <a:buNone/>
            </a:pPr>
            <a:endParaRPr lang="en-US" sz="6200" dirty="0"/>
          </a:p>
          <a:p>
            <a:pPr lvl="1"/>
            <a:r>
              <a:rPr lang="en-US" sz="6200" dirty="0"/>
              <a:t>Avoid showering, washing, change clothes, combing hair, drinking, eating, or doing anything to alter physical appearance until after a physical examination has been completed.  </a:t>
            </a:r>
          </a:p>
          <a:p>
            <a:pPr lvl="1"/>
            <a:r>
              <a:rPr lang="en-US" sz="6200" dirty="0"/>
              <a:t>Within 96 hours of an assault, you can receive a Sexual Assault Forensic Examination (commonly referred to as a rape kit) at a hospital. While there should be no charge for a rape kit, there may be a charge for medical or counseling services off campus and, in some cases insurance may be billed for services. </a:t>
            </a:r>
          </a:p>
          <a:p>
            <a:pPr lvl="1"/>
            <a:r>
              <a:rPr lang="en-US" sz="6200" dirty="0"/>
              <a:t>You are encouraged to let hospital personnel know if you do not want your insurance policyholder to be notified about your access to these services. </a:t>
            </a:r>
          </a:p>
          <a:p>
            <a:pPr marL="0" indent="0">
              <a:buNone/>
            </a:pPr>
            <a:endParaRPr lang="en-US" dirty="0"/>
          </a:p>
        </p:txBody>
      </p:sp>
      <p:graphicFrame>
        <p:nvGraphicFramePr>
          <p:cNvPr id="4" name="Diagram 3">
            <a:extLst>
              <a:ext uri="{FF2B5EF4-FFF2-40B4-BE49-F238E27FC236}">
                <a16:creationId xmlns:a16="http://schemas.microsoft.com/office/drawing/2014/main" id="{508D5D81-E947-451A-B73D-92F756782281}"/>
              </a:ext>
            </a:extLst>
          </p:cNvPr>
          <p:cNvGraphicFramePr/>
          <p:nvPr>
            <p:extLst>
              <p:ext uri="{D42A27DB-BD31-4B8C-83A1-F6EECF244321}">
                <p14:modId xmlns:p14="http://schemas.microsoft.com/office/powerpoint/2010/main" val="1190061948"/>
              </p:ext>
            </p:extLst>
          </p:nvPr>
        </p:nvGraphicFramePr>
        <p:xfrm>
          <a:off x="1280160" y="1533803"/>
          <a:ext cx="21328380" cy="1087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83648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AEF9CB-ECC1-4B62-8A53-C5EF44EF2745}"/>
              </a:ext>
            </a:extLst>
          </p:cNvPr>
          <p:cNvSpPr>
            <a:spLocks noGrp="1"/>
          </p:cNvSpPr>
          <p:nvPr>
            <p:ph type="body" sz="half" idx="13"/>
          </p:nvPr>
        </p:nvSpPr>
        <p:spPr>
          <a:xfrm>
            <a:off x="606697" y="4483086"/>
            <a:ext cx="22305554" cy="6435095"/>
          </a:xfrm>
        </p:spPr>
        <p:txBody>
          <a:bodyPr/>
          <a:lstStyle/>
          <a:p>
            <a:pPr lvl="3"/>
            <a:r>
              <a:rPr lang="en-US" sz="4400" dirty="0">
                <a:solidFill>
                  <a:schemeClr val="tx1"/>
                </a:solidFill>
              </a:rPr>
              <a:t>May be offered by an individual who is not required by law to report known incidents of sexual assault or other crimes to institution officials, in a manner consistent with state and federal law, including but not limited to:</a:t>
            </a:r>
          </a:p>
          <a:p>
            <a:pPr lvl="7"/>
            <a:r>
              <a:rPr lang="en-US" sz="4400" b="1" dirty="0">
                <a:solidFill>
                  <a:schemeClr val="tx1"/>
                </a:solidFill>
              </a:rPr>
              <a:t>Licensed mental health counselors</a:t>
            </a:r>
          </a:p>
          <a:p>
            <a:pPr lvl="7"/>
            <a:r>
              <a:rPr lang="en-US" sz="4400" b="1" dirty="0">
                <a:solidFill>
                  <a:schemeClr val="tx1"/>
                </a:solidFill>
              </a:rPr>
              <a:t>Medical providers</a:t>
            </a:r>
          </a:p>
          <a:p>
            <a:pPr lvl="7"/>
            <a:r>
              <a:rPr lang="en-US" sz="4400" b="1" dirty="0">
                <a:solidFill>
                  <a:schemeClr val="tx1"/>
                </a:solidFill>
              </a:rPr>
              <a:t>Pastoral care </a:t>
            </a:r>
          </a:p>
        </p:txBody>
      </p:sp>
      <p:sp>
        <p:nvSpPr>
          <p:cNvPr id="3" name="Text Placeholder 2">
            <a:extLst>
              <a:ext uri="{FF2B5EF4-FFF2-40B4-BE49-F238E27FC236}">
                <a16:creationId xmlns:a16="http://schemas.microsoft.com/office/drawing/2014/main" id="{4EFFAF20-D57E-46C2-9BBB-A78C4CD0275E}"/>
              </a:ext>
            </a:extLst>
          </p:cNvPr>
          <p:cNvSpPr>
            <a:spLocks noGrp="1"/>
          </p:cNvSpPr>
          <p:nvPr>
            <p:ph type="body" sz="quarter" idx="14"/>
          </p:nvPr>
        </p:nvSpPr>
        <p:spPr>
          <a:xfrm>
            <a:off x="3323771" y="1791087"/>
            <a:ext cx="16871406" cy="1087477"/>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Confidential Reporting:</a:t>
            </a:r>
          </a:p>
        </p:txBody>
      </p:sp>
    </p:spTree>
    <p:extLst>
      <p:ext uri="{BB962C8B-B14F-4D97-AF65-F5344CB8AC3E}">
        <p14:creationId xmlns:p14="http://schemas.microsoft.com/office/powerpoint/2010/main" val="185593851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EA7F4-F9EA-47C3-849D-9324C09343D2}"/>
              </a:ext>
            </a:extLst>
          </p:cNvPr>
          <p:cNvSpPr>
            <a:spLocks noGrp="1"/>
          </p:cNvSpPr>
          <p:nvPr>
            <p:ph type="body" sz="half" idx="13"/>
          </p:nvPr>
        </p:nvSpPr>
        <p:spPr>
          <a:xfrm>
            <a:off x="673768" y="1106907"/>
            <a:ext cx="22763748" cy="10533653"/>
          </a:xfrm>
        </p:spPr>
        <p:txBody>
          <a:bodyPr/>
          <a:lstStyle/>
          <a:p>
            <a:pPr marL="635000" lvl="1" indent="0">
              <a:buNone/>
            </a:pPr>
            <a:r>
              <a:rPr lang="en-US" sz="3600" dirty="0">
                <a:solidFill>
                  <a:schemeClr val="tx1"/>
                </a:solidFill>
              </a:rPr>
              <a:t>Publicly available services through which a confidential report may be made, see: </a:t>
            </a:r>
            <a:r>
              <a:rPr lang="en-US" sz="3600" dirty="0">
                <a:solidFill>
                  <a:schemeClr val="tx1"/>
                </a:solidFill>
                <a:hlinkClick r:id="rId3"/>
              </a:rPr>
              <a:t>https://ovs.ny.gov/locate-program</a:t>
            </a:r>
            <a:r>
              <a:rPr lang="en-US" sz="3600" dirty="0">
                <a:solidFill>
                  <a:schemeClr val="tx1"/>
                </a:solidFill>
              </a:rPr>
              <a:t>.  Additional disclosure and assistance options are catalogued by the Office for Prevention of Domestic Violence (may be available in several languages).  Please note, that these hotlines are for crisis intervention, resources, and referrals, and are not reporting mechanisms, meaning that disclosure on a call to a hotline does not provide any information to SJCON. </a:t>
            </a:r>
          </a:p>
          <a:p>
            <a:pPr marL="635000" lvl="1" indent="0">
              <a:buNone/>
            </a:pPr>
            <a:r>
              <a:rPr lang="en-US" sz="3600" b="1" dirty="0">
                <a:solidFill>
                  <a:schemeClr val="tx1"/>
                </a:solidFill>
              </a:rPr>
              <a:t>Other Confidential Resources:</a:t>
            </a:r>
          </a:p>
          <a:p>
            <a:pPr lvl="1"/>
            <a:r>
              <a:rPr lang="en-US" sz="3600" dirty="0">
                <a:solidFill>
                  <a:schemeClr val="tx1"/>
                </a:solidFill>
              </a:rPr>
              <a:t>Vera House, 723 James Street, Syracuse, NY (315-425-0818) </a:t>
            </a:r>
            <a:r>
              <a:rPr lang="en-US" sz="3600" dirty="0">
                <a:solidFill>
                  <a:schemeClr val="tx1"/>
                </a:solidFill>
                <a:hlinkClick r:id="rId4"/>
              </a:rPr>
              <a:t>https://www.verahouse.org/contact-us</a:t>
            </a:r>
            <a:endParaRPr lang="en-US" sz="3600" dirty="0">
              <a:solidFill>
                <a:schemeClr val="tx1"/>
              </a:solidFill>
            </a:endParaRPr>
          </a:p>
          <a:p>
            <a:pPr lvl="1"/>
            <a:r>
              <a:rPr lang="en-US" sz="3600" dirty="0">
                <a:solidFill>
                  <a:schemeClr val="tx1"/>
                </a:solidFill>
              </a:rPr>
              <a:t>EAP (Employee Assistance Program) services through Carebridge (1-800-437-0911) </a:t>
            </a:r>
            <a:r>
              <a:rPr lang="en-US" sz="3600" dirty="0">
                <a:solidFill>
                  <a:schemeClr val="tx1"/>
                </a:solidFill>
                <a:hlinkClick r:id="rId5"/>
              </a:rPr>
              <a:t>clientservice@carebridge.com</a:t>
            </a:r>
            <a:r>
              <a:rPr lang="en-US" sz="3600" dirty="0">
                <a:solidFill>
                  <a:schemeClr val="tx1"/>
                </a:solidFill>
              </a:rPr>
              <a:t> </a:t>
            </a:r>
          </a:p>
          <a:p>
            <a:pPr lvl="1"/>
            <a:r>
              <a:rPr lang="en-US" sz="3600" dirty="0">
                <a:solidFill>
                  <a:schemeClr val="tx1"/>
                </a:solidFill>
              </a:rPr>
              <a:t>The NYS Office of Victims Services (1-800-247-8035) </a:t>
            </a:r>
            <a:r>
              <a:rPr lang="en-US" sz="3600" dirty="0">
                <a:solidFill>
                  <a:schemeClr val="tx1"/>
                </a:solidFill>
                <a:hlinkClick r:id="rId6"/>
              </a:rPr>
              <a:t>https://ovs.ny.gov/</a:t>
            </a:r>
            <a:endParaRPr lang="en-US" sz="3600" dirty="0">
              <a:solidFill>
                <a:schemeClr val="tx1"/>
              </a:solidFill>
            </a:endParaRPr>
          </a:p>
          <a:p>
            <a:pPr lvl="1"/>
            <a:r>
              <a:rPr lang="en-US" sz="3600" dirty="0">
                <a:solidFill>
                  <a:schemeClr val="tx1"/>
                </a:solidFill>
              </a:rPr>
              <a:t>St. Joseph's Hospital Health Center’s Emergency Department, 301 Prospect Ave Syracuse, NY, 315-448-5000</a:t>
            </a:r>
          </a:p>
        </p:txBody>
      </p:sp>
    </p:spTree>
    <p:extLst>
      <p:ext uri="{BB962C8B-B14F-4D97-AF65-F5344CB8AC3E}">
        <p14:creationId xmlns:p14="http://schemas.microsoft.com/office/powerpoint/2010/main" val="35229401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79617A-D554-4653-8BDB-DCD07B8F4DE6}"/>
              </a:ext>
            </a:extLst>
          </p:cNvPr>
          <p:cNvSpPr>
            <a:spLocks noGrp="1"/>
          </p:cNvSpPr>
          <p:nvPr>
            <p:ph type="body" sz="half" idx="13"/>
          </p:nvPr>
        </p:nvSpPr>
        <p:spPr>
          <a:xfrm>
            <a:off x="2854208" y="3132182"/>
            <a:ext cx="17707428" cy="8861400"/>
          </a:xfrm>
        </p:spPr>
        <p:txBody>
          <a:bodyPr/>
          <a:lstStyle/>
          <a:p>
            <a:pPr marL="0" indent="0">
              <a:buNone/>
            </a:pPr>
            <a:endParaRPr lang="en-US" dirty="0">
              <a:solidFill>
                <a:schemeClr val="tx1"/>
              </a:solidFill>
            </a:endParaRPr>
          </a:p>
          <a:p>
            <a:pPr marL="0" indent="0">
              <a:buNone/>
            </a:pPr>
            <a:r>
              <a:rPr lang="en-US" dirty="0">
                <a:solidFill>
                  <a:schemeClr val="tx1"/>
                </a:solidFill>
              </a:rPr>
              <a:t>May be offered by an individual when such individual is unable to offer confidentiality under the law but shall not disclose information learned from a reporting individual or bystander to a crime or incident more than necessary to comply with applicable laws, including information appropriate institution officials.  Incidents related to Title IX are to be reported to the Title IX Coordinator/Investigator and/or St. Joseph’s Health Safety and Security who can offer privacy and assist in obtaining resources.  </a:t>
            </a:r>
          </a:p>
        </p:txBody>
      </p:sp>
      <p:sp>
        <p:nvSpPr>
          <p:cNvPr id="3" name="Text Placeholder 2">
            <a:extLst>
              <a:ext uri="{FF2B5EF4-FFF2-40B4-BE49-F238E27FC236}">
                <a16:creationId xmlns:a16="http://schemas.microsoft.com/office/drawing/2014/main" id="{799A1BF1-9289-4F65-860F-3BAF00257AFD}"/>
              </a:ext>
            </a:extLst>
          </p:cNvPr>
          <p:cNvSpPr>
            <a:spLocks noGrp="1"/>
          </p:cNvSpPr>
          <p:nvPr>
            <p:ph type="body" sz="quarter" idx="14"/>
          </p:nvPr>
        </p:nvSpPr>
        <p:spPr>
          <a:xfrm>
            <a:off x="2854208" y="2044705"/>
            <a:ext cx="17707428" cy="1087477"/>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Private (Non-Confidential) Disclosure:</a:t>
            </a:r>
          </a:p>
        </p:txBody>
      </p:sp>
    </p:spTree>
    <p:extLst>
      <p:ext uri="{BB962C8B-B14F-4D97-AF65-F5344CB8AC3E}">
        <p14:creationId xmlns:p14="http://schemas.microsoft.com/office/powerpoint/2010/main" val="9969902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6F7C464-0818-C94F-AD44-926E4CD02170}"/>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37353" r="3359"/>
          <a:stretch/>
        </p:blipFill>
        <p:spPr>
          <a:xfrm>
            <a:off x="12192000" y="0"/>
            <a:ext cx="12241099" cy="13759713"/>
          </a:xfrm>
        </p:spPr>
      </p:pic>
      <p:sp>
        <p:nvSpPr>
          <p:cNvPr id="2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a:t>
            </a:fld>
            <a:endParaRPr/>
          </a:p>
        </p:txBody>
      </p:sp>
      <p:sp>
        <p:nvSpPr>
          <p:cNvPr id="258" name="Rectangle"/>
          <p:cNvSpPr/>
          <p:nvPr/>
        </p:nvSpPr>
        <p:spPr>
          <a:xfrm>
            <a:off x="2398005" y="5630767"/>
            <a:ext cx="15240001" cy="5037233"/>
          </a:xfrm>
          <a:prstGeom prst="rect">
            <a:avLst/>
          </a:prstGeom>
          <a:solidFill>
            <a:srgbClr val="84BA4E"/>
          </a:solidFill>
          <a:ln w="12700">
            <a:miter lim="400000"/>
          </a:ln>
          <a:effectLst>
            <a:outerShdw blurRad="38100" dist="25400" dir="5400000" rotWithShape="0">
              <a:srgbClr val="000000">
                <a:alpha val="50000"/>
              </a:srgbClr>
            </a:outerShdw>
          </a:effectLst>
        </p:spPr>
        <p:txBody>
          <a:bodyPr lIns="50800" tIns="50800" rIns="50800" bIns="50800" anchor="ctr"/>
          <a:lstStyle/>
          <a:p>
            <a:pPr>
              <a:defRPr sz="3200">
                <a:solidFill>
                  <a:srgbClr val="FFFFFF"/>
                </a:solidFill>
              </a:defRPr>
            </a:pPr>
            <a:endParaRPr/>
          </a:p>
        </p:txBody>
      </p:sp>
      <p:sp>
        <p:nvSpPr>
          <p:cNvPr id="260" name="Title Here"/>
          <p:cNvSpPr txBox="1"/>
          <p:nvPr/>
        </p:nvSpPr>
        <p:spPr>
          <a:xfrm>
            <a:off x="3535925" y="6128317"/>
            <a:ext cx="13580965" cy="40421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spAutoFit/>
          </a:bodyPr>
          <a:lstStyle>
            <a:lvl1pPr algn="l">
              <a:defRPr sz="6400">
                <a:solidFill>
                  <a:srgbClr val="FFFFFF"/>
                </a:solidFill>
                <a:latin typeface="Acumin Pro SemiCondensed"/>
                <a:ea typeface="Acumin Pro SemiCondensed"/>
                <a:cs typeface="Acumin Pro SemiCondensed"/>
                <a:sym typeface="Acumin Pro SemiCondensed"/>
              </a:defRPr>
            </a:lvl1pPr>
          </a:lstStyle>
          <a:p>
            <a:r>
              <a:rPr lang="en-US" b="1" dirty="0">
                <a:solidFill>
                  <a:schemeClr val="tx1"/>
                </a:solidFill>
              </a:rPr>
              <a:t>St. Joseph’s College of Nursing </a:t>
            </a:r>
          </a:p>
          <a:p>
            <a:r>
              <a:rPr lang="en-US" b="1" dirty="0">
                <a:solidFill>
                  <a:schemeClr val="tx1"/>
                </a:solidFill>
              </a:rPr>
              <a:t>at St. Joseph’s Hospital Health Center </a:t>
            </a:r>
          </a:p>
          <a:p>
            <a:r>
              <a:rPr lang="en-US" b="1" dirty="0">
                <a:solidFill>
                  <a:schemeClr val="tx1"/>
                </a:solidFill>
              </a:rPr>
              <a:t>Syracuse, New York </a:t>
            </a:r>
          </a:p>
          <a:p>
            <a:endParaRPr dirty="0"/>
          </a:p>
        </p:txBody>
      </p:sp>
      <p:sp>
        <p:nvSpPr>
          <p:cNvPr id="261" name="ST. JOSEPH’S HEALTH"/>
          <p:cNvSpPr txBox="1"/>
          <p:nvPr/>
        </p:nvSpPr>
        <p:spPr>
          <a:xfrm>
            <a:off x="18976776" y="126649"/>
            <a:ext cx="4031036" cy="101924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lgn="r">
              <a:defRPr sz="2400" cap="all" spc="240">
                <a:solidFill>
                  <a:srgbClr val="FFFFFF"/>
                </a:solidFill>
                <a:latin typeface="Acumin Pro SemiCondensed Bold"/>
                <a:ea typeface="Acumin Pro SemiCondensed Bold"/>
                <a:cs typeface="Acumin Pro SemiCondensed Bold"/>
                <a:sym typeface="Acumin Pro SemiCondensed Bold"/>
              </a:defRPr>
            </a:lvl1pPr>
          </a:lstStyle>
          <a:p>
            <a:pPr>
              <a:defRPr>
                <a:latin typeface="Acumin Pro SemiCondensed"/>
                <a:ea typeface="Acumin Pro SemiCondensed"/>
                <a:cs typeface="Acumin Pro SemiCondensed"/>
                <a:sym typeface="Acumin Pro SemiCondensed"/>
              </a:defRPr>
            </a:pPr>
            <a:r>
              <a:rPr>
                <a:latin typeface="Acumin Pro SemiCondensed Bold"/>
                <a:ea typeface="Acumin Pro SemiCondensed Bold"/>
                <a:cs typeface="Acumin Pro SemiCondensed Bold"/>
                <a:sym typeface="Acumin Pro SemiCondensed Bold"/>
              </a:rPr>
              <a:t>ST. JOSEPH’S HEALTH</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7DF080-40D8-4F8E-BBAA-88433A5BD0B0}"/>
              </a:ext>
            </a:extLst>
          </p:cNvPr>
          <p:cNvSpPr>
            <a:spLocks noGrp="1"/>
          </p:cNvSpPr>
          <p:nvPr>
            <p:ph type="body" sz="quarter" idx="14"/>
          </p:nvPr>
        </p:nvSpPr>
        <p:spPr>
          <a:xfrm>
            <a:off x="476068" y="1535767"/>
            <a:ext cx="22077682" cy="2441694"/>
          </a:xfrm>
          <a:gradFill>
            <a:gsLst>
              <a:gs pos="12396">
                <a:srgbClr val="92D050"/>
              </a:gs>
              <a:gs pos="23884">
                <a:srgbClr val="C7E4FE"/>
              </a:gs>
              <a:gs pos="42499">
                <a:srgbClr val="A8D5FE"/>
              </a:gs>
              <a:gs pos="59274">
                <a:srgbClr val="8CC7F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Private Non-Confidential Reporting: </a:t>
            </a:r>
          </a:p>
          <a:p>
            <a:pPr algn="ctr"/>
            <a:r>
              <a:rPr lang="en-US" sz="4400" dirty="0">
                <a:solidFill>
                  <a:schemeClr val="tx1"/>
                </a:solidFill>
              </a:rPr>
              <a:t>To report an incident to one of the following college officials who can offer privacy and can assist in obtaining resources, please contact one of the following offices:</a:t>
            </a:r>
          </a:p>
        </p:txBody>
      </p:sp>
      <p:sp>
        <p:nvSpPr>
          <p:cNvPr id="7" name="Text Placeholder 1">
            <a:extLst>
              <a:ext uri="{FF2B5EF4-FFF2-40B4-BE49-F238E27FC236}">
                <a16:creationId xmlns:a16="http://schemas.microsoft.com/office/drawing/2014/main" id="{7021C26D-0E0B-4C10-AE00-1FA01697D1A6}"/>
              </a:ext>
            </a:extLst>
          </p:cNvPr>
          <p:cNvSpPr txBox="1">
            <a:spLocks/>
          </p:cNvSpPr>
          <p:nvPr/>
        </p:nvSpPr>
        <p:spPr>
          <a:xfrm>
            <a:off x="1830251" y="3000103"/>
            <a:ext cx="3024777" cy="75242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spAutoFit/>
          </a:bodyPr>
          <a:lst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a:lstStyle>
          <a:p>
            <a:pPr hangingPunct="1"/>
            <a:endParaRPr lang="en-US" dirty="0"/>
          </a:p>
        </p:txBody>
      </p:sp>
      <p:sp>
        <p:nvSpPr>
          <p:cNvPr id="8" name="TextBox 7">
            <a:extLst>
              <a:ext uri="{FF2B5EF4-FFF2-40B4-BE49-F238E27FC236}">
                <a16:creationId xmlns:a16="http://schemas.microsoft.com/office/drawing/2014/main" id="{D03B282E-E44B-4EA1-AEDD-96672012E6D0}"/>
              </a:ext>
            </a:extLst>
          </p:cNvPr>
          <p:cNvSpPr txBox="1"/>
          <p:nvPr/>
        </p:nvSpPr>
        <p:spPr>
          <a:xfrm>
            <a:off x="7867441" y="4129861"/>
            <a:ext cx="114953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id="{74BC6CA8-4C46-4507-9CF5-33F12B3744A3}"/>
              </a:ext>
            </a:extLst>
          </p:cNvPr>
          <p:cNvSpPr txBox="1"/>
          <p:nvPr/>
        </p:nvSpPr>
        <p:spPr>
          <a:xfrm>
            <a:off x="8019841" y="4282261"/>
            <a:ext cx="114953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0" name="TextBox 9">
            <a:extLst>
              <a:ext uri="{FF2B5EF4-FFF2-40B4-BE49-F238E27FC236}">
                <a16:creationId xmlns:a16="http://schemas.microsoft.com/office/drawing/2014/main" id="{340914AD-07C4-4DC2-AC6A-EF220674FCF9}"/>
              </a:ext>
            </a:extLst>
          </p:cNvPr>
          <p:cNvSpPr txBox="1"/>
          <p:nvPr/>
        </p:nvSpPr>
        <p:spPr>
          <a:xfrm>
            <a:off x="7132320" y="4434661"/>
            <a:ext cx="5201865"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graphicFrame>
        <p:nvGraphicFramePr>
          <p:cNvPr id="13" name="Table 13">
            <a:extLst>
              <a:ext uri="{FF2B5EF4-FFF2-40B4-BE49-F238E27FC236}">
                <a16:creationId xmlns:a16="http://schemas.microsoft.com/office/drawing/2014/main" id="{D35C40D9-32B1-4B4B-BD53-13AA9346CC78}"/>
              </a:ext>
            </a:extLst>
          </p:cNvPr>
          <p:cNvGraphicFramePr>
            <a:graphicFrameLocks noGrp="1"/>
          </p:cNvGraphicFramePr>
          <p:nvPr>
            <p:extLst>
              <p:ext uri="{D42A27DB-BD31-4B8C-83A1-F6EECF244321}">
                <p14:modId xmlns:p14="http://schemas.microsoft.com/office/powerpoint/2010/main" val="4000107324"/>
              </p:ext>
            </p:extLst>
          </p:nvPr>
        </p:nvGraphicFramePr>
        <p:xfrm>
          <a:off x="476068" y="4673599"/>
          <a:ext cx="22077681" cy="8138160"/>
        </p:xfrm>
        <a:graphic>
          <a:graphicData uri="http://schemas.openxmlformats.org/drawingml/2006/table">
            <a:tbl>
              <a:tblPr firstRow="1" bandRow="1">
                <a:tableStyleId>{5940675A-B579-460E-94D1-54222C63F5DA}</a:tableStyleId>
              </a:tblPr>
              <a:tblGrid>
                <a:gridCol w="7359227">
                  <a:extLst>
                    <a:ext uri="{9D8B030D-6E8A-4147-A177-3AD203B41FA5}">
                      <a16:colId xmlns:a16="http://schemas.microsoft.com/office/drawing/2014/main" val="203516213"/>
                    </a:ext>
                  </a:extLst>
                </a:gridCol>
                <a:gridCol w="7359227">
                  <a:extLst>
                    <a:ext uri="{9D8B030D-6E8A-4147-A177-3AD203B41FA5}">
                      <a16:colId xmlns:a16="http://schemas.microsoft.com/office/drawing/2014/main" val="206755773"/>
                    </a:ext>
                  </a:extLst>
                </a:gridCol>
                <a:gridCol w="7359227">
                  <a:extLst>
                    <a:ext uri="{9D8B030D-6E8A-4147-A177-3AD203B41FA5}">
                      <a16:colId xmlns:a16="http://schemas.microsoft.com/office/drawing/2014/main" val="3451796161"/>
                    </a:ext>
                  </a:extLst>
                </a:gridCol>
              </a:tblGrid>
              <a:tr h="7863840">
                <a:tc>
                  <a:txBody>
                    <a:bodyPr/>
                    <a:lstStyle/>
                    <a:p>
                      <a:endParaRPr lang="en-US" sz="4800" b="1" baseline="0" dirty="0">
                        <a:solidFill>
                          <a:schemeClr val="tx1"/>
                        </a:solidFill>
                      </a:endParaRPr>
                    </a:p>
                    <a:p>
                      <a:r>
                        <a:rPr lang="en-US" sz="4800" b="1" baseline="0" dirty="0">
                          <a:solidFill>
                            <a:schemeClr val="tx1"/>
                          </a:solidFill>
                        </a:rPr>
                        <a:t>Beth Purcell</a:t>
                      </a:r>
                    </a:p>
                    <a:p>
                      <a:r>
                        <a:rPr lang="en-US" sz="4800" baseline="0" dirty="0">
                          <a:solidFill>
                            <a:schemeClr val="tx1"/>
                          </a:solidFill>
                        </a:rPr>
                        <a:t>Title IX Coordinator </a:t>
                      </a:r>
                    </a:p>
                    <a:p>
                      <a:r>
                        <a:rPr lang="en-US" sz="4800" baseline="0" dirty="0">
                          <a:solidFill>
                            <a:schemeClr val="tx1"/>
                          </a:solidFill>
                        </a:rPr>
                        <a:t>Office #116</a:t>
                      </a:r>
                    </a:p>
                    <a:p>
                      <a:r>
                        <a:rPr lang="en-US" sz="4800" baseline="0" dirty="0">
                          <a:solidFill>
                            <a:schemeClr val="tx1"/>
                          </a:solidFill>
                        </a:rPr>
                        <a:t>315-448-6114</a:t>
                      </a:r>
                    </a:p>
                    <a:p>
                      <a:r>
                        <a:rPr lang="en-US" sz="4400" dirty="0">
                          <a:hlinkClick r:id="rId2"/>
                        </a:rPr>
                        <a:t>Beth.Purcell@sjhcon.edu</a:t>
                      </a:r>
                      <a:endParaRPr lang="en-US" sz="4400" dirty="0"/>
                    </a:p>
                    <a:p>
                      <a:endParaRPr lang="en-US" sz="4400" dirty="0"/>
                    </a:p>
                    <a:p>
                      <a:endParaRPr lang="en-US" sz="4800" dirty="0"/>
                    </a:p>
                  </a:txBody>
                  <a:tcPr/>
                </a:tc>
                <a:tc>
                  <a:txBody>
                    <a:bodyPr/>
                    <a:lstStyle/>
                    <a:p>
                      <a:endParaRPr lang="en-US" sz="4800" b="1" dirty="0"/>
                    </a:p>
                    <a:p>
                      <a:pPr marL="0" marR="0" lvl="0" indent="0" algn="ctr" defTabSz="825500" eaLnBrk="1" fontAlgn="auto" latinLnBrk="0" hangingPunct="1">
                        <a:lnSpc>
                          <a:spcPct val="100000"/>
                        </a:lnSpc>
                        <a:spcBef>
                          <a:spcPts val="0"/>
                        </a:spcBef>
                        <a:spcAft>
                          <a:spcPts val="0"/>
                        </a:spcAft>
                        <a:buClrTx/>
                        <a:buSzTx/>
                        <a:buFontTx/>
                        <a:buNone/>
                        <a:tabLst/>
                        <a:defRPr/>
                      </a:pPr>
                      <a:r>
                        <a:rPr lang="en-US" sz="4800" b="1" i="0" u="none" strike="noStrike" cap="none" spc="0" baseline="0" dirty="0">
                          <a:ln>
                            <a:noFill/>
                          </a:ln>
                          <a:solidFill>
                            <a:schemeClr val="tx1"/>
                          </a:solidFill>
                          <a:effectLst/>
                          <a:uFillTx/>
                          <a:latin typeface="+mn-lt"/>
                          <a:ea typeface="+mn-ea"/>
                          <a:cs typeface="+mn-cs"/>
                          <a:sym typeface="Acumin Pro SemiCondensed Medium"/>
                        </a:rPr>
                        <a:t>Sara Peña</a:t>
                      </a:r>
                    </a:p>
                    <a:p>
                      <a:r>
                        <a:rPr lang="en-US" sz="4800" baseline="0" dirty="0">
                          <a:solidFill>
                            <a:schemeClr val="tx1"/>
                          </a:solidFill>
                        </a:rPr>
                        <a:t>Student Success Coordinator</a:t>
                      </a:r>
                    </a:p>
                    <a:p>
                      <a:r>
                        <a:rPr lang="en-US" sz="4800" baseline="0" dirty="0">
                          <a:solidFill>
                            <a:schemeClr val="tx1"/>
                          </a:solidFill>
                        </a:rPr>
                        <a:t>Office #208</a:t>
                      </a:r>
                    </a:p>
                    <a:p>
                      <a:r>
                        <a:rPr lang="en-US" sz="4800" baseline="0" dirty="0">
                          <a:solidFill>
                            <a:schemeClr val="tx1"/>
                          </a:solidFill>
                        </a:rPr>
                        <a:t>315-448-5594</a:t>
                      </a:r>
                    </a:p>
                    <a:p>
                      <a:r>
                        <a:rPr lang="en-US" sz="4800" dirty="0">
                          <a:hlinkClick r:id="rId3"/>
                        </a:rPr>
                        <a:t>Sara.pena@sjhcon.edu</a:t>
                      </a:r>
                      <a:endParaRPr lang="en-US" sz="4800" dirty="0"/>
                    </a:p>
                  </a:txBody>
                  <a:tcPr/>
                </a:tc>
                <a:tc>
                  <a:txBody>
                    <a:bodyPr/>
                    <a:lstStyle/>
                    <a:p>
                      <a:endParaRPr lang="en-US" sz="4800" b="1" dirty="0"/>
                    </a:p>
                    <a:p>
                      <a:r>
                        <a:rPr lang="en-US" sz="4800" b="1" dirty="0"/>
                        <a:t>Department of Campus Safety &amp; Security</a:t>
                      </a:r>
                    </a:p>
                    <a:p>
                      <a:r>
                        <a:rPr lang="en-US" sz="4800" baseline="0" dirty="0">
                          <a:solidFill>
                            <a:schemeClr val="tx1"/>
                          </a:solidFill>
                        </a:rPr>
                        <a:t>St. Joseph’s Hospital</a:t>
                      </a:r>
                    </a:p>
                    <a:p>
                      <a:r>
                        <a:rPr lang="en-US" sz="4800" baseline="0">
                          <a:solidFill>
                            <a:schemeClr val="tx1"/>
                          </a:solidFill>
                        </a:rPr>
                        <a:t>Non-emergency:</a:t>
                      </a:r>
                      <a:endParaRPr lang="en-US" sz="4800" baseline="0" dirty="0">
                        <a:solidFill>
                          <a:schemeClr val="tx1"/>
                        </a:solidFill>
                      </a:endParaRPr>
                    </a:p>
                    <a:p>
                      <a:r>
                        <a:rPr lang="en-US" sz="4800" baseline="0" dirty="0">
                          <a:solidFill>
                            <a:schemeClr val="tx1"/>
                          </a:solidFill>
                        </a:rPr>
                        <a:t>315-448-5173</a:t>
                      </a:r>
                    </a:p>
                    <a:p>
                      <a:r>
                        <a:rPr lang="en-US" sz="4800" baseline="0" dirty="0">
                          <a:solidFill>
                            <a:schemeClr val="tx1"/>
                          </a:solidFill>
                        </a:rPr>
                        <a:t>OR</a:t>
                      </a:r>
                    </a:p>
                    <a:p>
                      <a:r>
                        <a:rPr lang="en-US" sz="4800" baseline="0" dirty="0">
                          <a:solidFill>
                            <a:schemeClr val="tx1"/>
                          </a:solidFill>
                        </a:rPr>
                        <a:t>Emergency:</a:t>
                      </a:r>
                    </a:p>
                    <a:p>
                      <a:r>
                        <a:rPr lang="en-US" sz="4800" baseline="0" dirty="0">
                          <a:solidFill>
                            <a:schemeClr val="tx1"/>
                          </a:solidFill>
                        </a:rPr>
                        <a:t>Hospital phone dial: 5555</a:t>
                      </a:r>
                    </a:p>
                    <a:p>
                      <a:r>
                        <a:rPr lang="en-US" sz="4800" baseline="0" dirty="0">
                          <a:solidFill>
                            <a:schemeClr val="tx1"/>
                          </a:solidFill>
                        </a:rPr>
                        <a:t>Outside line or cell phone:</a:t>
                      </a:r>
                    </a:p>
                    <a:p>
                      <a:r>
                        <a:rPr lang="en-US" sz="4800" baseline="0" dirty="0">
                          <a:solidFill>
                            <a:schemeClr val="tx1"/>
                          </a:solidFill>
                        </a:rPr>
                        <a:t>315-448-5555</a:t>
                      </a:r>
                    </a:p>
                  </a:txBody>
                  <a:tcPr/>
                </a:tc>
                <a:extLst>
                  <a:ext uri="{0D108BD9-81ED-4DB2-BD59-A6C34878D82A}">
                    <a16:rowId xmlns:a16="http://schemas.microsoft.com/office/drawing/2014/main" val="2025647975"/>
                  </a:ext>
                </a:extLst>
              </a:tr>
            </a:tbl>
          </a:graphicData>
        </a:graphic>
      </p:graphicFrame>
    </p:spTree>
    <p:extLst>
      <p:ext uri="{BB962C8B-B14F-4D97-AF65-F5344CB8AC3E}">
        <p14:creationId xmlns:p14="http://schemas.microsoft.com/office/powerpoint/2010/main" val="10040137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061DFCF-A441-4F49-A559-D1776D172DAE}"/>
              </a:ext>
            </a:extLst>
          </p:cNvPr>
          <p:cNvGraphicFramePr/>
          <p:nvPr>
            <p:extLst>
              <p:ext uri="{D42A27DB-BD31-4B8C-83A1-F6EECF244321}">
                <p14:modId xmlns:p14="http://schemas.microsoft.com/office/powerpoint/2010/main" val="3393154551"/>
              </p:ext>
            </p:extLst>
          </p:nvPr>
        </p:nvGraphicFramePr>
        <p:xfrm>
          <a:off x="689409" y="1554480"/>
          <a:ext cx="22402800" cy="1085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71087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BFED99-B7F8-49C2-B53C-89E6C741D2FD}"/>
              </a:ext>
            </a:extLst>
          </p:cNvPr>
          <p:cNvSpPr>
            <a:spLocks noGrp="1"/>
          </p:cNvSpPr>
          <p:nvPr>
            <p:ph type="body" sz="half" idx="13"/>
          </p:nvPr>
        </p:nvSpPr>
        <p:spPr>
          <a:xfrm>
            <a:off x="914400" y="2217420"/>
            <a:ext cx="22523116" cy="10687541"/>
          </a:xfrm>
          <a:noFill/>
        </p:spPr>
        <p:txBody>
          <a:bodyPr/>
          <a:lstStyle/>
          <a:p>
            <a:pPr marL="0" indent="0" algn="ctr">
              <a:buNone/>
            </a:pPr>
            <a:r>
              <a:rPr lang="en-US" sz="6600" b="1" dirty="0"/>
              <a:t>Anonymous Reporting:</a:t>
            </a:r>
          </a:p>
          <a:p>
            <a:pPr marL="0" indent="0">
              <a:buNone/>
            </a:pPr>
            <a:r>
              <a:rPr lang="en-US" sz="4800" dirty="0"/>
              <a:t>Individuals wishing to file an anonymous report of sexual assault, domestic violence, dating violence, and/or stalking may use the link provided. </a:t>
            </a:r>
          </a:p>
          <a:p>
            <a:pPr marL="0" indent="0">
              <a:buNone/>
            </a:pPr>
            <a:r>
              <a:rPr lang="en-US" sz="4800" dirty="0"/>
              <a:t>The Title IX Coordinator will review the report and proceed with an investigation accordingly.</a:t>
            </a:r>
          </a:p>
          <a:p>
            <a:pPr marL="0" indent="0" algn="ctr">
              <a:buNone/>
            </a:pPr>
            <a:r>
              <a:rPr lang="en-US" sz="6600" dirty="0">
                <a:solidFill>
                  <a:schemeClr val="tx1"/>
                </a:solidFill>
                <a:hlinkClick r:id="rId2"/>
              </a:rPr>
              <a:t>Anonymous Reporting</a:t>
            </a:r>
            <a:endParaRPr lang="en-US" sz="6600" dirty="0">
              <a:solidFill>
                <a:schemeClr val="tx1"/>
              </a:solidFill>
            </a:endParaRPr>
          </a:p>
          <a:p>
            <a:pPr marL="0" indent="0" algn="ctr">
              <a:buNone/>
            </a:pPr>
            <a:endParaRPr lang="en-US" sz="6600" dirty="0">
              <a:solidFill>
                <a:schemeClr val="tx1"/>
              </a:solidFill>
            </a:endParaRPr>
          </a:p>
          <a:p>
            <a:pPr marL="0" indent="0">
              <a:buNone/>
            </a:pPr>
            <a:endParaRPr lang="en-US" dirty="0"/>
          </a:p>
        </p:txBody>
      </p:sp>
    </p:spTree>
    <p:extLst>
      <p:ext uri="{BB962C8B-B14F-4D97-AF65-F5344CB8AC3E}">
        <p14:creationId xmlns:p14="http://schemas.microsoft.com/office/powerpoint/2010/main" val="18126180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706340-DE4B-4B85-BA03-9A0DAEE44E13}"/>
              </a:ext>
            </a:extLst>
          </p:cNvPr>
          <p:cNvSpPr>
            <a:spLocks noGrp="1"/>
          </p:cNvSpPr>
          <p:nvPr>
            <p:ph type="body" sz="quarter" idx="14"/>
          </p:nvPr>
        </p:nvSpPr>
        <p:spPr>
          <a:xfrm>
            <a:off x="980856" y="5278080"/>
            <a:ext cx="19867464" cy="1579920"/>
          </a:xfrm>
        </p:spPr>
        <p:txBody>
          <a:bodyPr/>
          <a:lstStyle/>
          <a:p>
            <a:pPr marL="1905000" lvl="3" indent="0" algn="ctr">
              <a:buNone/>
            </a:pPr>
            <a:r>
              <a:rPr lang="en-US" sz="9600" b="1" dirty="0">
                <a:solidFill>
                  <a:schemeClr val="tx1"/>
                </a:solidFill>
                <a:latin typeface="+mj-lt"/>
              </a:rPr>
              <a:t>Questions/Concerns?  </a:t>
            </a:r>
          </a:p>
        </p:txBody>
      </p:sp>
      <p:pic>
        <p:nvPicPr>
          <p:cNvPr id="5" name="Picture 4" descr="Logo&#10;&#10;Description automatically generated">
            <a:extLst>
              <a:ext uri="{FF2B5EF4-FFF2-40B4-BE49-F238E27FC236}">
                <a16:creationId xmlns:a16="http://schemas.microsoft.com/office/drawing/2014/main" id="{C2B6DBF8-D4E2-48D2-9135-875BB6BDFBC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38360" y="6858000"/>
            <a:ext cx="3166110" cy="4143276"/>
          </a:xfrm>
          <a:prstGeom prst="rect">
            <a:avLst/>
          </a:prstGeom>
        </p:spPr>
      </p:pic>
      <p:sp>
        <p:nvSpPr>
          <p:cNvPr id="6" name="TextBox 5">
            <a:extLst>
              <a:ext uri="{FF2B5EF4-FFF2-40B4-BE49-F238E27FC236}">
                <a16:creationId xmlns:a16="http://schemas.microsoft.com/office/drawing/2014/main" id="{FD2C52D4-3297-4CB1-A602-066F821F6EF3}"/>
              </a:ext>
            </a:extLst>
          </p:cNvPr>
          <p:cNvSpPr txBox="1"/>
          <p:nvPr/>
        </p:nvSpPr>
        <p:spPr>
          <a:xfrm>
            <a:off x="7048500" y="14087726"/>
            <a:ext cx="3169920"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900">
                <a:hlinkClick r:id="rId3" tooltip="http://cute-pictures.blogspot.com/2011/08/75-free-stock-images-3d-human-character.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1962202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3D0C13-FCA9-4593-9127-646EDC0530B7}"/>
              </a:ext>
            </a:extLst>
          </p:cNvPr>
          <p:cNvSpPr>
            <a:spLocks noGrp="1"/>
          </p:cNvSpPr>
          <p:nvPr>
            <p:ph type="body" sz="quarter" idx="14"/>
          </p:nvPr>
        </p:nvSpPr>
        <p:spPr>
          <a:xfrm>
            <a:off x="2423160" y="4280336"/>
            <a:ext cx="19088100" cy="6258123"/>
          </a:xfrm>
        </p:spPr>
        <p:txBody>
          <a:bodyPr/>
          <a:lstStyle/>
          <a:p>
            <a:pPr algn="ctr"/>
            <a:r>
              <a:rPr lang="en-US" sz="8000" b="1" dirty="0">
                <a:solidFill>
                  <a:schemeClr val="tx1"/>
                </a:solidFill>
              </a:rPr>
              <a:t>Beth Purcell</a:t>
            </a:r>
          </a:p>
          <a:p>
            <a:pPr algn="ctr"/>
            <a:r>
              <a:rPr lang="en-US" sz="8000" b="1" dirty="0">
                <a:solidFill>
                  <a:schemeClr val="tx1"/>
                </a:solidFill>
              </a:rPr>
              <a:t>Title IX Coordinator </a:t>
            </a:r>
          </a:p>
          <a:p>
            <a:pPr algn="ctr"/>
            <a:r>
              <a:rPr lang="en-US" sz="8000" b="1" dirty="0">
                <a:solidFill>
                  <a:schemeClr val="tx1"/>
                </a:solidFill>
              </a:rPr>
              <a:t>Office #116</a:t>
            </a:r>
          </a:p>
          <a:p>
            <a:pPr algn="ctr"/>
            <a:r>
              <a:rPr lang="en-US" sz="8000" b="1" dirty="0">
                <a:solidFill>
                  <a:schemeClr val="tx1"/>
                </a:solidFill>
              </a:rPr>
              <a:t>315-448-6114</a:t>
            </a:r>
          </a:p>
          <a:p>
            <a:pPr algn="ctr"/>
            <a:r>
              <a:rPr lang="en-US" sz="8000" b="1" dirty="0">
                <a:solidFill>
                  <a:schemeClr val="tx1"/>
                </a:solidFill>
              </a:rPr>
              <a:t>Beth.purcell@sjhcon.edu</a:t>
            </a:r>
          </a:p>
        </p:txBody>
      </p:sp>
    </p:spTree>
    <p:extLst>
      <p:ext uri="{BB962C8B-B14F-4D97-AF65-F5344CB8AC3E}">
        <p14:creationId xmlns:p14="http://schemas.microsoft.com/office/powerpoint/2010/main" val="352722698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738F6343-EEB1-476A-89E2-1E85620CA236}"/>
              </a:ext>
            </a:extLst>
          </p:cNvPr>
          <p:cNvGraphicFramePr/>
          <p:nvPr>
            <p:extLst>
              <p:ext uri="{D42A27DB-BD31-4B8C-83A1-F6EECF244321}">
                <p14:modId xmlns:p14="http://schemas.microsoft.com/office/powerpoint/2010/main" val="1620831870"/>
              </p:ext>
            </p:extLst>
          </p:nvPr>
        </p:nvGraphicFramePr>
        <p:xfrm>
          <a:off x="457200" y="1074420"/>
          <a:ext cx="23408640" cy="11178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06411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A586C4F-AD95-4755-BF7E-6DB2E8AAB0C6}"/>
              </a:ext>
            </a:extLst>
          </p:cNvPr>
          <p:cNvGraphicFramePr/>
          <p:nvPr>
            <p:extLst>
              <p:ext uri="{D42A27DB-BD31-4B8C-83A1-F6EECF244321}">
                <p14:modId xmlns:p14="http://schemas.microsoft.com/office/powerpoint/2010/main" val="18542578"/>
              </p:ext>
            </p:extLst>
          </p:nvPr>
        </p:nvGraphicFramePr>
        <p:xfrm>
          <a:off x="937260" y="1234440"/>
          <a:ext cx="21602700" cy="11292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898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97F186-1E17-4DB3-851D-2333F9967C40}"/>
              </a:ext>
            </a:extLst>
          </p:cNvPr>
          <p:cNvSpPr>
            <a:spLocks noGrp="1"/>
          </p:cNvSpPr>
          <p:nvPr>
            <p:ph type="body" sz="half" idx="13"/>
          </p:nvPr>
        </p:nvSpPr>
        <p:spPr>
          <a:xfrm>
            <a:off x="444137" y="3814355"/>
            <a:ext cx="23225760" cy="9614263"/>
          </a:xfrm>
        </p:spPr>
        <p:txBody>
          <a:bodyPr/>
          <a:lstStyle/>
          <a:p>
            <a:r>
              <a:rPr lang="en-US" sz="4000" dirty="0"/>
              <a:t>Ensures the campus community complies with Title IX policies, procedures, and regulations;</a:t>
            </a:r>
          </a:p>
          <a:p>
            <a:r>
              <a:rPr lang="en-US" sz="4000" dirty="0"/>
              <a:t>Provides education, training, and programming to the campus community;</a:t>
            </a:r>
          </a:p>
          <a:p>
            <a:r>
              <a:rPr lang="en-US" sz="4000" dirty="0"/>
              <a:t>Takes immediate action to all reports of sexual discrimination, sexual harassment, sexual assault, dating violence, domestic violence, and stalking that are reported to non-confidential resources;</a:t>
            </a:r>
          </a:p>
          <a:p>
            <a:r>
              <a:rPr lang="en-US" sz="4000" dirty="0"/>
              <a:t>Ensures that both the complainant and respondent know their options and get help, resources, and services they need;</a:t>
            </a:r>
          </a:p>
          <a:p>
            <a:r>
              <a:rPr lang="en-US" sz="4000" dirty="0"/>
              <a:t>Conducts fair, equitable, and unbiased investigations while serving as a neutral fact finder for both the complainant and the respondent; and</a:t>
            </a:r>
          </a:p>
          <a:p>
            <a:r>
              <a:rPr lang="en-US" sz="4000" dirty="0"/>
              <a:t>Responsible under the law for tracking patterns and spotting systemic issues.</a:t>
            </a:r>
          </a:p>
        </p:txBody>
      </p:sp>
      <p:sp>
        <p:nvSpPr>
          <p:cNvPr id="3" name="Text Placeholder 2">
            <a:extLst>
              <a:ext uri="{FF2B5EF4-FFF2-40B4-BE49-F238E27FC236}">
                <a16:creationId xmlns:a16="http://schemas.microsoft.com/office/drawing/2014/main" id="{705120EE-A3D2-4095-9B4B-21DCA3849E61}"/>
              </a:ext>
            </a:extLst>
          </p:cNvPr>
          <p:cNvSpPr>
            <a:spLocks noGrp="1"/>
          </p:cNvSpPr>
          <p:nvPr>
            <p:ph type="body" sz="quarter" idx="14"/>
          </p:nvPr>
        </p:nvSpPr>
        <p:spPr>
          <a:xfrm>
            <a:off x="261256" y="1105187"/>
            <a:ext cx="23042879" cy="2072362"/>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chemeClr val="tx1"/>
                </a:solidFill>
              </a:rPr>
              <a:t>Title IX Coordinator/Investigator</a:t>
            </a:r>
          </a:p>
          <a:p>
            <a:pPr algn="ctr"/>
            <a:r>
              <a:rPr lang="en-US" sz="4400" b="1" i="1" dirty="0">
                <a:solidFill>
                  <a:schemeClr val="tx1"/>
                </a:solidFill>
              </a:rPr>
              <a:t>Individual who ensures the campus community is aware of legal rights under Title IX</a:t>
            </a:r>
            <a:r>
              <a:rPr lang="en-US" b="1" i="1" dirty="0">
                <a:solidFill>
                  <a:schemeClr val="tx1"/>
                </a:solidFill>
              </a:rPr>
              <a:t> </a:t>
            </a:r>
          </a:p>
        </p:txBody>
      </p:sp>
    </p:spTree>
    <p:extLst>
      <p:ext uri="{BB962C8B-B14F-4D97-AF65-F5344CB8AC3E}">
        <p14:creationId xmlns:p14="http://schemas.microsoft.com/office/powerpoint/2010/main" val="10003833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8F2BFB-63C3-4955-9F96-92A79414E3B4}"/>
              </a:ext>
            </a:extLst>
          </p:cNvPr>
          <p:cNvSpPr>
            <a:spLocks noGrp="1"/>
          </p:cNvSpPr>
          <p:nvPr>
            <p:ph type="body" sz="half" idx="13"/>
          </p:nvPr>
        </p:nvSpPr>
        <p:spPr>
          <a:xfrm>
            <a:off x="597406" y="2337163"/>
            <a:ext cx="21322067" cy="11099431"/>
          </a:xfrm>
        </p:spPr>
        <p:txBody>
          <a:bodyPr/>
          <a:lstStyle/>
          <a:p>
            <a:pPr lvl="0"/>
            <a:r>
              <a:rPr lang="en-US" sz="4800" b="1" dirty="0"/>
              <a:t>Complainant:  </a:t>
            </a:r>
            <a:r>
              <a:rPr lang="en-US" sz="4800" dirty="0"/>
              <a:t>An individual who is alleged to the be the victim of conduct that could constitute sexual harassment, irrespective of whether a formal complaint has been filed.</a:t>
            </a:r>
          </a:p>
          <a:p>
            <a:pPr lvl="0"/>
            <a:r>
              <a:rPr lang="en-US" sz="4800" b="1" dirty="0"/>
              <a:t>Respondent:  </a:t>
            </a:r>
            <a:r>
              <a:rPr lang="en-US" sz="4800" dirty="0"/>
              <a:t>An individual who has been reported to be the perpetrator of conduct that could constitute sexual harassment.</a:t>
            </a:r>
          </a:p>
          <a:p>
            <a:pPr lvl="0"/>
            <a:r>
              <a:rPr lang="en-US" sz="4800" b="1" dirty="0"/>
              <a:t>Bystander:  </a:t>
            </a:r>
            <a:r>
              <a:rPr lang="en-US" sz="4800" dirty="0"/>
              <a:t>A person who observes a crime, impending crime, conflict, potentially violent or violent behavior, or conduct that is in violation of rules or policies of an institution. </a:t>
            </a:r>
          </a:p>
          <a:p>
            <a:pPr lvl="0"/>
            <a:r>
              <a:rPr lang="en-US" sz="4800" b="1" dirty="0"/>
              <a:t>Code of Conduct:  </a:t>
            </a:r>
            <a:r>
              <a:rPr lang="en-US" sz="4800" dirty="0"/>
              <a:t>The written policies adopted by an institution governing student behavior, rights, and responsibilities while such student is matriculated in the institution.  </a:t>
            </a:r>
          </a:p>
          <a:p>
            <a:endParaRPr lang="en-US" dirty="0"/>
          </a:p>
        </p:txBody>
      </p:sp>
      <p:sp>
        <p:nvSpPr>
          <p:cNvPr id="3" name="Text Placeholder 2">
            <a:extLst>
              <a:ext uri="{FF2B5EF4-FFF2-40B4-BE49-F238E27FC236}">
                <a16:creationId xmlns:a16="http://schemas.microsoft.com/office/drawing/2014/main" id="{2B6FCA18-2A94-4C46-80C1-65B74AC572DD}"/>
              </a:ext>
            </a:extLst>
          </p:cNvPr>
          <p:cNvSpPr>
            <a:spLocks noGrp="1"/>
          </p:cNvSpPr>
          <p:nvPr>
            <p:ph type="body" sz="quarter" idx="14"/>
          </p:nvPr>
        </p:nvSpPr>
        <p:spPr>
          <a:xfrm>
            <a:off x="597407" y="713746"/>
            <a:ext cx="18500489" cy="1087477"/>
          </a:xfrm>
          <a:gradFill>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b="1" dirty="0">
                <a:solidFill>
                  <a:schemeClr val="tx1"/>
                </a:solidFill>
              </a:rPr>
              <a:t>Definitions:</a:t>
            </a:r>
          </a:p>
        </p:txBody>
      </p:sp>
    </p:spTree>
    <p:extLst>
      <p:ext uri="{BB962C8B-B14F-4D97-AF65-F5344CB8AC3E}">
        <p14:creationId xmlns:p14="http://schemas.microsoft.com/office/powerpoint/2010/main" val="343213505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3227F-1EF6-4601-9BCC-B4F470B3DEC7}"/>
              </a:ext>
            </a:extLst>
          </p:cNvPr>
          <p:cNvSpPr>
            <a:spLocks noGrp="1"/>
          </p:cNvSpPr>
          <p:nvPr>
            <p:ph type="body" sz="half" idx="13"/>
          </p:nvPr>
        </p:nvSpPr>
        <p:spPr>
          <a:xfrm>
            <a:off x="1490133" y="1456266"/>
            <a:ext cx="21810134" cy="4385816"/>
          </a:xfrm>
        </p:spPr>
        <p:txBody>
          <a:bodyPr/>
          <a:lstStyle/>
          <a:p>
            <a:pPr marL="0" indent="0" algn="ctr">
              <a:buNone/>
            </a:pPr>
            <a:r>
              <a:rPr lang="en-US" sz="6000" b="1"/>
              <a:t>For the full list of definitions, please see:</a:t>
            </a:r>
            <a:endParaRPr lang="en-US" sz="6000" b="1" dirty="0"/>
          </a:p>
          <a:p>
            <a:pPr marL="0" indent="0" algn="ctr">
              <a:buNone/>
            </a:pPr>
            <a:r>
              <a:rPr lang="en-US" sz="6000" b="1"/>
              <a:t>SJCON:  Sexual Violence </a:t>
            </a:r>
            <a:r>
              <a:rPr lang="en-US" sz="6000" b="1" dirty="0"/>
              <a:t>Prevention and Response, Title IX Policy </a:t>
            </a:r>
            <a:endParaRPr lang="en-US" dirty="0"/>
          </a:p>
          <a:p>
            <a:pPr marL="0" indent="0" algn="ctr">
              <a:buNone/>
            </a:pPr>
            <a:r>
              <a:rPr lang="fr-FR" sz="6000" b="1" dirty="0"/>
              <a:t> </a:t>
            </a:r>
            <a:endParaRPr lang="en-US" sz="6000" b="1" dirty="0"/>
          </a:p>
        </p:txBody>
      </p:sp>
      <p:sp>
        <p:nvSpPr>
          <p:cNvPr id="3" name="Rectangle 1">
            <a:extLst>
              <a:ext uri="{FF2B5EF4-FFF2-40B4-BE49-F238E27FC236}">
                <a16:creationId xmlns:a16="http://schemas.microsoft.com/office/drawing/2014/main" id="{156D8F5F-3F6F-F69D-0267-0D15FEE3E7F2}"/>
              </a:ext>
            </a:extLst>
          </p:cNvPr>
          <p:cNvSpPr>
            <a:spLocks noChangeArrowheads="1"/>
          </p:cNvSpPr>
          <p:nvPr/>
        </p:nvSpPr>
        <p:spPr bwMode="auto">
          <a:xfrm>
            <a:off x="7380514" y="6417129"/>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SEXUAL_VIOLENCE_PREVENTION_RESPONSE_TITLE_IX_POLICY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26242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4CBDBBD3-4570-4BF3-9094-368BC2DCAC94}"/>
              </a:ext>
            </a:extLst>
          </p:cNvPr>
          <p:cNvGraphicFramePr/>
          <p:nvPr>
            <p:extLst>
              <p:ext uri="{D42A27DB-BD31-4B8C-83A1-F6EECF244321}">
                <p14:modId xmlns:p14="http://schemas.microsoft.com/office/powerpoint/2010/main" val="4054956935"/>
              </p:ext>
            </p:extLst>
          </p:nvPr>
        </p:nvGraphicFramePr>
        <p:xfrm>
          <a:off x="525780" y="1280161"/>
          <a:ext cx="22974300" cy="10197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7972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6DEAA093-C5FC-4411-ADB4-B4AA059CC88E}"/>
              </a:ext>
            </a:extLst>
          </p:cNvPr>
          <p:cNvGraphicFramePr/>
          <p:nvPr>
            <p:extLst>
              <p:ext uri="{D42A27DB-BD31-4B8C-83A1-F6EECF244321}">
                <p14:modId xmlns:p14="http://schemas.microsoft.com/office/powerpoint/2010/main" val="4014464443"/>
              </p:ext>
            </p:extLst>
          </p:nvPr>
        </p:nvGraphicFramePr>
        <p:xfrm>
          <a:off x="1506354" y="1105703"/>
          <a:ext cx="21031200" cy="10371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02037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55495361F0254D94D1D2C5AED98608" ma:contentTypeVersion="16" ma:contentTypeDescription="Create a new document." ma:contentTypeScope="" ma:versionID="8e407c465b330001ec132dfaae22acbc">
  <xsd:schema xmlns:xsd="http://www.w3.org/2001/XMLSchema" xmlns:xs="http://www.w3.org/2001/XMLSchema" xmlns:p="http://schemas.microsoft.com/office/2006/metadata/properties" xmlns:ns2="ef035f62-b5af-44fc-9e58-00dfeed8ee1e" xmlns:ns3="d2cccd37-1529-4bdb-80e4-007982c42467" targetNamespace="http://schemas.microsoft.com/office/2006/metadata/properties" ma:root="true" ma:fieldsID="93aef9dbf22a5f4a178780a0612bbc5e" ns2:_="" ns3:_="">
    <xsd:import namespace="ef035f62-b5af-44fc-9e58-00dfeed8ee1e"/>
    <xsd:import namespace="d2cccd37-1529-4bdb-80e4-007982c4246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TaxCatchAll" minOccurs="0"/>
                <xsd:element ref="ns2:MediaServiceOCR" minOccurs="0"/>
                <xsd:element ref="ns2:lcf76f155ced4ddcb4097134ff3c332f" minOccurs="0"/>
                <xsd:element ref="ns2:MediaServiceLocation" minOccurs="0"/>
                <xsd:element ref="ns2:PHIConfidenti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62-b5af-44fc-9e58-00dfeed8ee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description="" ma:indexed="true" ma:internalName="MediaServiceLocation" ma:readOnly="true">
      <xsd:simpleType>
        <xsd:restriction base="dms:Text"/>
      </xsd:simpleType>
    </xsd:element>
    <xsd:element name="PHIConfidential" ma:index="21" nillable="true" ma:displayName="PHIConfidential" ma:internalName="PHIConfidential">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cccd37-1529-4bdb-80e4-007982c4246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d306ad8-a6ea-4bc6-8e6b-f93722dd48d7}" ma:internalName="TaxCatchAll" ma:showField="CatchAllData" ma:web="d2cccd37-1529-4bdb-80e4-007982c424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2cccd37-1529-4bdb-80e4-007982c42467" xsi:nil="true"/>
    <lcf76f155ced4ddcb4097134ff3c332f xmlns="ef035f62-b5af-44fc-9e58-00dfeed8ee1e">
      <Terms xmlns="http://schemas.microsoft.com/office/infopath/2007/PartnerControls"/>
    </lcf76f155ced4ddcb4097134ff3c332f>
    <PHIConfidential xmlns="ef035f62-b5af-44fc-9e58-00dfeed8ee1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5D0930-B5D7-44F0-BB38-8093830CF0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035f62-b5af-44fc-9e58-00dfeed8ee1e"/>
    <ds:schemaRef ds:uri="d2cccd37-1529-4bdb-80e4-007982c424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42B5A9-70E4-4ABC-BD5C-23E1A0481A98}">
  <ds:schemaRefs>
    <ds:schemaRef ds:uri="http://schemas.microsoft.com/office/2006/metadata/properties"/>
    <ds:schemaRef ds:uri="http://schemas.microsoft.com/office/infopath/2007/PartnerControls"/>
    <ds:schemaRef ds:uri="d2cccd37-1529-4bdb-80e4-007982c42467"/>
    <ds:schemaRef ds:uri="ef035f62-b5af-44fc-9e58-00dfeed8ee1e"/>
  </ds:schemaRefs>
</ds:datastoreItem>
</file>

<file path=customXml/itemProps3.xml><?xml version="1.0" encoding="utf-8"?>
<ds:datastoreItem xmlns:ds="http://schemas.openxmlformats.org/officeDocument/2006/customXml" ds:itemID="{A51A2532-5460-463B-85E9-FA4F1A869F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9820</TotalTime>
  <Words>2522</Words>
  <Application>Microsoft Office PowerPoint</Application>
  <PresentationFormat>Custom</PresentationFormat>
  <Paragraphs>156</Paragraphs>
  <Slides>24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Acumin Pro ExtraCondensed Bold</vt:lpstr>
      <vt:lpstr>Acumin Pro SemiCondensed</vt:lpstr>
      <vt:lpstr>Acumin Pro SemiCondensed Bold</vt:lpstr>
      <vt:lpstr>Acumin Pro SemiCondensed Light</vt:lpstr>
      <vt:lpstr>Acumin Pro SemiCondensed Medium</vt:lpstr>
      <vt:lpstr>Arial</vt:lpstr>
      <vt:lpstr>Helvetica Light</vt:lpstr>
      <vt:lpstr>Helvetica Neue</vt:lpstr>
      <vt:lpstr>Wingdings</vt:lpstr>
      <vt:lpstr>White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Dixon</dc:creator>
  <cp:lastModifiedBy>Beth Purcell</cp:lastModifiedBy>
  <cp:revision>105</cp:revision>
  <cp:lastPrinted>2021-03-15T16:03:22Z</cp:lastPrinted>
  <dcterms:modified xsi:type="dcterms:W3CDTF">2026-03-24T13:57:57Z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0x0101009F55495361F0254D94D1D2C5AED98608</vt:lpwstr>
  </property>
  <property fmtid="{D5CDD505-2E9C-101B-9397-08002B2CF9AE}" pid="3" name="Order">
    <vt:r8>9959200</vt:r8>
  </property>
</Properties>
</file>