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21_1C41D81E.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5" r:id="rId2"/>
  </p:sldMasterIdLst>
  <p:notesMasterIdLst>
    <p:notesMasterId r:id="rId22"/>
  </p:notesMasterIdLst>
  <p:sldIdLst>
    <p:sldId id="278" r:id="rId3"/>
    <p:sldId id="270" r:id="rId4"/>
    <p:sldId id="277" r:id="rId5"/>
    <p:sldId id="279" r:id="rId6"/>
    <p:sldId id="280" r:id="rId7"/>
    <p:sldId id="282" r:id="rId8"/>
    <p:sldId id="283" r:id="rId9"/>
    <p:sldId id="285" r:id="rId10"/>
    <p:sldId id="284" r:id="rId11"/>
    <p:sldId id="286" r:id="rId12"/>
    <p:sldId id="287" r:id="rId13"/>
    <p:sldId id="288" r:id="rId14"/>
    <p:sldId id="289" r:id="rId15"/>
    <p:sldId id="271" r:id="rId16"/>
    <p:sldId id="272" r:id="rId17"/>
    <p:sldId id="290" r:id="rId18"/>
    <p:sldId id="291" r:id="rId19"/>
    <p:sldId id="292" r:id="rId20"/>
    <p:sldId id="293" r:id="rId21"/>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E6AF233-2014-0525-5F6A-993F10BF3A02}" name="Sara Pena" initials="SP" userId="S::Sara.Pena@sjhcon.edu::6849a23f-b82c-4310-8b0b-b9d3004cc38e" providerId="AD"/>
  <p188:author id="{322236A2-BA6E-3174-3155-DC0179B069DC}" name="Sara Pena" initials="SP" userId="S::sara.pena@sjhcon.edu::6849a23f-b82c-4310-8b0b-b9d3004cc38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408338-413C-058C-9C04-F1BAAB1554B5}" v="1" dt="2026-06-25T16:19:09.996"/>
    <p1510:client id="{A12B1423-2281-3AB5-BC91-6564805B11EA}" v="1" dt="2026-06-25T14:47:40.87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
          <a:latin typeface="Helvetica Neue"/>
          <a:ea typeface="Helvetica Neue"/>
          <a:cs typeface="Helvetica Neue"/>
        </a:font>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
          <a:latin typeface="Helvetica Neue"/>
          <a:ea typeface="Helvetica Neue"/>
          <a:cs typeface="Helvetica Neue"/>
        </a:font>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
          <a:latin typeface="Helvetica Neue"/>
          <a:ea typeface="Helvetica Neue"/>
          <a:cs typeface="Helvetica Neue"/>
        </a:font>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varScale="1">
        <p:scale>
          <a:sx n="38" d="100"/>
          <a:sy n="38" d="100"/>
        </p:scale>
        <p:origin x="58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microsoft.com/office/2015/10/relationships/revisionInfo" Target="revisionInfo.xml"/></Relationships>
</file>

<file path=ppt/comments/modernComment_121_1C41D81E.xml><?xml version="1.0" encoding="utf-8"?>
<p188:cmLst xmlns:a="http://schemas.openxmlformats.org/drawingml/2006/main" xmlns:r="http://schemas.openxmlformats.org/officeDocument/2006/relationships" xmlns:p188="http://schemas.microsoft.com/office/powerpoint/2018/8/main">
  <p188:cm id="{F93E50C1-155B-402A-8AE3-210262002C14}" authorId="{DE6AF233-2014-0525-5F6A-993F10BF3A02}" created="2026-06-17T14:24:27.846">
    <ac:txMkLst xmlns:ac="http://schemas.microsoft.com/office/drawing/2013/main/command">
      <pc:docMk xmlns:pc="http://schemas.microsoft.com/office/powerpoint/2013/main/command"/>
      <pc:sldMk xmlns:pc="http://schemas.microsoft.com/office/powerpoint/2013/main/command" cId="474077214" sldId="289"/>
      <ac:spMk id="4" creationId="{28DC7FEA-7E20-5477-9D18-1FDF5DA07818}"/>
      <ac:txMk cp="78" len="9">
        <ac:context len="103" hash="3755716626"/>
      </ac:txMk>
    </ac:txMkLst>
    <p188:pos x="10644491" y="1265188"/>
    <p188:txBody>
      <a:bodyPr/>
      <a:lstStyle/>
      <a:p>
        <a:r>
          <a:rPr lang="en-US"/>
          <a:t>Need website link</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5" name="Shape 85"/>
          <p:cNvSpPr>
            <a:spLocks noGrp="1" noRot="1" noChangeAspect="1"/>
          </p:cNvSpPr>
          <p:nvPr>
            <p:ph type="sldImg"/>
          </p:nvPr>
        </p:nvSpPr>
        <p:spPr>
          <a:xfrm>
            <a:off x="1143000" y="685800"/>
            <a:ext cx="4572000" cy="3429000"/>
          </a:xfrm>
          <a:prstGeom prst="rect">
            <a:avLst/>
          </a:prstGeom>
        </p:spPr>
        <p:txBody>
          <a:bodyPr/>
          <a:lstStyle/>
          <a:p>
            <a:endParaRPr/>
          </a:p>
        </p:txBody>
      </p:sp>
      <p:sp>
        <p:nvSpPr>
          <p:cNvPr id="86" name="Shape 86"/>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Body Copy 1">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7" name="Body Level One…"/>
          <p:cNvSpPr txBox="1">
            <a:spLocks noGrp="1"/>
          </p:cNvSpPr>
          <p:nvPr>
            <p:ph type="body" sz="half" idx="1" hasCustomPrompt="1"/>
          </p:nvPr>
        </p:nvSpPr>
        <p:spPr>
          <a:xfrm>
            <a:off x="3854127" y="6644357"/>
            <a:ext cx="16493252" cy="5808796"/>
          </a:xfrm>
          <a:prstGeom prst="rect">
            <a:avLst/>
          </a:prstGeom>
        </p:spPr>
        <p:txBody>
          <a:bodyPr/>
          <a:lstStyle>
            <a:lvl1pPr marL="457200" indent="-457200" defTabSz="2438338">
              <a:lnSpc>
                <a:spcPct val="150000"/>
              </a:lnSpc>
              <a:spcBef>
                <a:spcPts val="4500"/>
              </a:spcBef>
              <a:buSzPct val="123000"/>
              <a:buChar char="•"/>
              <a:defRPr sz="4200" baseline="-22222">
                <a:solidFill>
                  <a:srgbClr val="58595B"/>
                </a:solidFill>
                <a:latin typeface="Arial"/>
                <a:ea typeface="Arial"/>
                <a:cs typeface="Arial"/>
                <a:sym typeface="Arial"/>
              </a:defRPr>
            </a:lvl1pPr>
            <a:lvl2pPr marL="1066800" indent="-457200" defTabSz="2438338">
              <a:lnSpc>
                <a:spcPct val="90000"/>
              </a:lnSpc>
              <a:spcBef>
                <a:spcPts val="4500"/>
              </a:spcBef>
              <a:buSzPct val="123000"/>
              <a:buChar char="•"/>
              <a:defRPr sz="3600" baseline="-22222">
                <a:solidFill>
                  <a:srgbClr val="58595B"/>
                </a:solidFill>
                <a:latin typeface="Arial"/>
                <a:ea typeface="Arial"/>
                <a:cs typeface="Arial"/>
                <a:sym typeface="Arial"/>
              </a:defRPr>
            </a:lvl2pPr>
            <a:lvl3pPr marL="1828800" indent="-609600" defTabSz="2438338">
              <a:lnSpc>
                <a:spcPct val="90000"/>
              </a:lnSpc>
              <a:spcBef>
                <a:spcPts val="4500"/>
              </a:spcBef>
              <a:buSzPct val="123000"/>
              <a:buChar char="•"/>
              <a:defRPr sz="3600" baseline="-22222">
                <a:solidFill>
                  <a:srgbClr val="58595B"/>
                </a:solidFill>
                <a:latin typeface="Arial"/>
                <a:ea typeface="Arial"/>
                <a:cs typeface="Arial"/>
                <a:sym typeface="Arial"/>
              </a:defRPr>
            </a:lvl3pPr>
            <a:lvl4pPr marL="2438400" indent="-609600" defTabSz="2438338">
              <a:lnSpc>
                <a:spcPct val="90000"/>
              </a:lnSpc>
              <a:spcBef>
                <a:spcPts val="4500"/>
              </a:spcBef>
              <a:buSzPct val="123000"/>
              <a:buChar char="•"/>
              <a:defRPr sz="2800" i="1" baseline="-28571">
                <a:solidFill>
                  <a:srgbClr val="58595B"/>
                </a:solidFill>
                <a:latin typeface="Arial"/>
                <a:ea typeface="Arial"/>
                <a:cs typeface="Arial"/>
                <a:sym typeface="Arial"/>
              </a:defRPr>
            </a:lvl4pPr>
            <a:lvl5pPr marL="3048000" indent="-609600" defTabSz="2438338">
              <a:lnSpc>
                <a:spcPct val="90000"/>
              </a:lnSpc>
              <a:spcBef>
                <a:spcPts val="4500"/>
              </a:spcBef>
              <a:buSzPct val="123000"/>
              <a:buChar char="•"/>
              <a:defRPr sz="2800" i="1" baseline="-28571">
                <a:solidFill>
                  <a:srgbClr val="58595B"/>
                </a:solidFill>
                <a:latin typeface="Arial"/>
                <a:ea typeface="Arial"/>
                <a:cs typeface="Arial"/>
                <a:sym typeface="Arial"/>
              </a:defRPr>
            </a:lvl5pPr>
          </a:lstStyle>
          <a:p>
            <a:r>
              <a:rPr dirty="0"/>
              <a:t>Slide bullet text</a:t>
            </a:r>
          </a:p>
          <a:p>
            <a:pPr lvl="1"/>
            <a:endParaRPr dirty="0"/>
          </a:p>
          <a:p>
            <a:pPr lvl="2"/>
            <a:endParaRPr dirty="0"/>
          </a:p>
          <a:p>
            <a:pPr lvl="3"/>
            <a:endParaRPr dirty="0"/>
          </a:p>
          <a:p>
            <a:pPr lvl="4"/>
            <a:endParaRPr dirty="0"/>
          </a:p>
        </p:txBody>
      </p:sp>
      <p:sp>
        <p:nvSpPr>
          <p:cNvPr id="38" name="A higher level of care"/>
          <p:cNvSpPr txBox="1"/>
          <p:nvPr/>
        </p:nvSpPr>
        <p:spPr>
          <a:xfrm rot="5400000">
            <a:off x="21062945" y="4430112"/>
            <a:ext cx="4811321" cy="6369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lvl1pPr algn="l" defTabSz="825500">
              <a:defRPr sz="1800" b="1" cap="all" spc="179">
                <a:solidFill>
                  <a:srgbClr val="58595B"/>
                </a:solidFill>
                <a:latin typeface="+mn-lt"/>
                <a:ea typeface="+mn-ea"/>
                <a:cs typeface="+mn-cs"/>
                <a:sym typeface="Helvetica"/>
              </a:defRPr>
            </a:lvl1pPr>
          </a:lstStyle>
          <a:p>
            <a:r>
              <a:t>A higher level of care</a:t>
            </a:r>
          </a:p>
        </p:txBody>
      </p:sp>
      <p:sp>
        <p:nvSpPr>
          <p:cNvPr id="39" name="Presentation title | MM/DD/YY"/>
          <p:cNvSpPr txBox="1">
            <a:spLocks noGrp="1"/>
          </p:cNvSpPr>
          <p:nvPr>
            <p:ph type="body" sz="quarter" idx="21"/>
          </p:nvPr>
        </p:nvSpPr>
        <p:spPr>
          <a:xfrm>
            <a:off x="983665" y="12781528"/>
            <a:ext cx="16493251" cy="636979"/>
          </a:xfrm>
          <a:prstGeom prst="rect">
            <a:avLst/>
          </a:prstGeom>
        </p:spPr>
        <p:txBody>
          <a:bodyPr lIns="45719" tIns="45719" rIns="45719" bIns="45719"/>
          <a:lstStyle>
            <a:lvl1pPr>
              <a:defRPr sz="1800" b="1" cap="all" spc="179">
                <a:solidFill>
                  <a:srgbClr val="459BBE"/>
                </a:solidFill>
                <a:latin typeface="+mn-lt"/>
                <a:ea typeface="+mn-ea"/>
                <a:cs typeface="+mn-cs"/>
                <a:sym typeface="Helvetica"/>
              </a:defRPr>
            </a:lvl1pPr>
          </a:lstStyle>
          <a:p>
            <a:r>
              <a:t>Presentation title | MM/DD/YY</a:t>
            </a:r>
          </a:p>
        </p:txBody>
      </p:sp>
      <p:sp>
        <p:nvSpPr>
          <p:cNvPr id="40" name="St. Joseph’s health"/>
          <p:cNvSpPr txBox="1"/>
          <p:nvPr/>
        </p:nvSpPr>
        <p:spPr>
          <a:xfrm>
            <a:off x="17834551" y="12781528"/>
            <a:ext cx="4811321" cy="6369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lvl1pPr algn="r" defTabSz="825500">
              <a:defRPr sz="1800" b="1" cap="all" spc="179">
                <a:solidFill>
                  <a:srgbClr val="58595B"/>
                </a:solidFill>
                <a:latin typeface="+mn-lt"/>
                <a:ea typeface="+mn-ea"/>
                <a:cs typeface="+mn-cs"/>
                <a:sym typeface="Helvetica"/>
              </a:defRPr>
            </a:lvl1pPr>
          </a:lstStyle>
          <a:p>
            <a:r>
              <a:t>St. Joseph’s health</a:t>
            </a:r>
          </a:p>
        </p:txBody>
      </p:sp>
      <p:sp>
        <p:nvSpPr>
          <p:cNvPr id="41" name="Subtitle or big take away goes here, lorem ipsum dolor."/>
          <p:cNvSpPr txBox="1">
            <a:spLocks noGrp="1"/>
          </p:cNvSpPr>
          <p:nvPr>
            <p:ph type="body" sz="quarter" idx="22"/>
          </p:nvPr>
        </p:nvSpPr>
        <p:spPr>
          <a:xfrm>
            <a:off x="3854127" y="2767294"/>
            <a:ext cx="15602870" cy="2413001"/>
          </a:xfrm>
          <a:prstGeom prst="rect">
            <a:avLst/>
          </a:prstGeom>
        </p:spPr>
        <p:txBody>
          <a:bodyPr anchor="ctr">
            <a:noAutofit/>
          </a:bodyPr>
          <a:lstStyle>
            <a:lvl1pPr>
              <a:defRPr>
                <a:solidFill>
                  <a:srgbClr val="459BBE"/>
                </a:solidFill>
              </a:defRPr>
            </a:lvl1pPr>
          </a:lstStyle>
          <a:p>
            <a:r>
              <a:t>Subtitle or big take away goes here, lorem ipsum dolor.</a:t>
            </a:r>
          </a:p>
        </p:txBody>
      </p:sp>
      <p:sp>
        <p:nvSpPr>
          <p:cNvPr id="42" name="Slide Title"/>
          <p:cNvSpPr txBox="1">
            <a:spLocks noGrp="1"/>
          </p:cNvSpPr>
          <p:nvPr>
            <p:ph type="body" sz="quarter" idx="23"/>
          </p:nvPr>
        </p:nvSpPr>
        <p:spPr>
          <a:xfrm>
            <a:off x="983665" y="475461"/>
            <a:ext cx="19162012" cy="1257301"/>
          </a:xfrm>
          <a:prstGeom prst="rect">
            <a:avLst/>
          </a:prstGeom>
        </p:spPr>
        <p:txBody>
          <a:bodyPr anchor="ctr">
            <a:noAutofit/>
          </a:bodyPr>
          <a:lstStyle>
            <a:lvl1pPr>
              <a:defRPr>
                <a:solidFill>
                  <a:srgbClr val="58595B"/>
                </a:solidFill>
              </a:defRPr>
            </a:lvl1pPr>
          </a:lstStyle>
          <a:p>
            <a:r>
              <a:t>Slide Title</a:t>
            </a:r>
          </a:p>
        </p:txBody>
      </p:sp>
      <p:sp>
        <p:nvSpPr>
          <p:cNvPr id="43" name="Heading"/>
          <p:cNvSpPr txBox="1">
            <a:spLocks noGrp="1"/>
          </p:cNvSpPr>
          <p:nvPr>
            <p:ph type="body" sz="quarter" idx="24"/>
          </p:nvPr>
        </p:nvSpPr>
        <p:spPr>
          <a:xfrm>
            <a:off x="3854127" y="5869503"/>
            <a:ext cx="7197468" cy="636979"/>
          </a:xfrm>
          <a:prstGeom prst="rect">
            <a:avLst/>
          </a:prstGeom>
        </p:spPr>
        <p:txBody>
          <a:bodyPr lIns="45719" tIns="45719" rIns="45719" bIns="45719"/>
          <a:lstStyle>
            <a:lvl1pPr>
              <a:defRPr sz="2400" b="1" cap="all" spc="239">
                <a:solidFill>
                  <a:srgbClr val="832435"/>
                </a:solidFill>
                <a:latin typeface="+mn-lt"/>
                <a:ea typeface="+mn-ea"/>
                <a:cs typeface="+mn-cs"/>
                <a:sym typeface="Helvetica"/>
              </a:defRPr>
            </a:lvl1pPr>
          </a:lstStyle>
          <a:p>
            <a:r>
              <a:t>Heading</a:t>
            </a:r>
          </a:p>
        </p:txBody>
      </p:sp>
      <p:sp>
        <p:nvSpPr>
          <p:cNvPr id="44" name="Slide Number"/>
          <p:cNvSpPr txBox="1">
            <a:spLocks noGrp="1"/>
          </p:cNvSpPr>
          <p:nvPr>
            <p:ph type="sldNum" sz="quarter" idx="2"/>
          </p:nvPr>
        </p:nvSpPr>
        <p:spPr>
          <a:xfrm>
            <a:off x="23398618" y="12777665"/>
            <a:ext cx="368574" cy="3810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Body Copy 2">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1" name="A higher level of care"/>
          <p:cNvSpPr txBox="1"/>
          <p:nvPr/>
        </p:nvSpPr>
        <p:spPr>
          <a:xfrm rot="5400000">
            <a:off x="21062945" y="4430112"/>
            <a:ext cx="4811321" cy="6369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lvl1pPr algn="l" defTabSz="825500">
              <a:defRPr sz="1800" b="1" cap="all" spc="179">
                <a:solidFill>
                  <a:srgbClr val="58595B"/>
                </a:solidFill>
                <a:latin typeface="+mn-lt"/>
                <a:ea typeface="+mn-ea"/>
                <a:cs typeface="+mn-cs"/>
                <a:sym typeface="Helvetica"/>
              </a:defRPr>
            </a:lvl1pPr>
          </a:lstStyle>
          <a:p>
            <a:r>
              <a:t>A higher level of care</a:t>
            </a:r>
          </a:p>
        </p:txBody>
      </p:sp>
      <p:sp>
        <p:nvSpPr>
          <p:cNvPr id="52" name="Presentation title | MM/DD/YY"/>
          <p:cNvSpPr txBox="1">
            <a:spLocks noGrp="1"/>
          </p:cNvSpPr>
          <p:nvPr>
            <p:ph type="body" sz="quarter" idx="21"/>
          </p:nvPr>
        </p:nvSpPr>
        <p:spPr>
          <a:xfrm>
            <a:off x="983665" y="12781528"/>
            <a:ext cx="16796927" cy="636979"/>
          </a:xfrm>
          <a:prstGeom prst="rect">
            <a:avLst/>
          </a:prstGeom>
        </p:spPr>
        <p:txBody>
          <a:bodyPr lIns="45719" tIns="45719" rIns="45719" bIns="45719"/>
          <a:lstStyle>
            <a:lvl1pPr>
              <a:defRPr sz="1800" b="1" cap="all" spc="179">
                <a:solidFill>
                  <a:srgbClr val="459BBE"/>
                </a:solidFill>
                <a:latin typeface="+mn-lt"/>
                <a:ea typeface="+mn-ea"/>
                <a:cs typeface="+mn-cs"/>
                <a:sym typeface="Helvetica"/>
              </a:defRPr>
            </a:lvl1pPr>
          </a:lstStyle>
          <a:p>
            <a:r>
              <a:t>Presentation title | MM/DD/YY</a:t>
            </a:r>
          </a:p>
        </p:txBody>
      </p:sp>
      <p:sp>
        <p:nvSpPr>
          <p:cNvPr id="53" name="St. Joseph’s health"/>
          <p:cNvSpPr txBox="1"/>
          <p:nvPr/>
        </p:nvSpPr>
        <p:spPr>
          <a:xfrm>
            <a:off x="17834551" y="12781528"/>
            <a:ext cx="4811321" cy="6369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lvl1pPr algn="r" defTabSz="825500">
              <a:defRPr sz="1800" b="1" cap="all" spc="179">
                <a:solidFill>
                  <a:srgbClr val="58595B"/>
                </a:solidFill>
                <a:latin typeface="+mn-lt"/>
                <a:ea typeface="+mn-ea"/>
                <a:cs typeface="+mn-cs"/>
                <a:sym typeface="Helvetica"/>
              </a:defRPr>
            </a:lvl1pPr>
          </a:lstStyle>
          <a:p>
            <a:r>
              <a:t>St. Joseph’s health</a:t>
            </a:r>
          </a:p>
        </p:txBody>
      </p:sp>
      <p:sp>
        <p:nvSpPr>
          <p:cNvPr id="54" name="Slide Title"/>
          <p:cNvSpPr txBox="1">
            <a:spLocks noGrp="1"/>
          </p:cNvSpPr>
          <p:nvPr>
            <p:ph type="body" sz="quarter" idx="22"/>
          </p:nvPr>
        </p:nvSpPr>
        <p:spPr>
          <a:xfrm>
            <a:off x="983665" y="475461"/>
            <a:ext cx="19162012" cy="1257301"/>
          </a:xfrm>
          <a:prstGeom prst="rect">
            <a:avLst/>
          </a:prstGeom>
        </p:spPr>
        <p:txBody>
          <a:bodyPr anchor="ctr">
            <a:noAutofit/>
          </a:bodyPr>
          <a:lstStyle>
            <a:lvl1pPr>
              <a:defRPr>
                <a:solidFill>
                  <a:srgbClr val="58595B"/>
                </a:solidFill>
              </a:defRPr>
            </a:lvl1pPr>
          </a:lstStyle>
          <a:p>
            <a:r>
              <a:t>Slide Title</a:t>
            </a:r>
          </a:p>
        </p:txBody>
      </p:sp>
      <p:sp>
        <p:nvSpPr>
          <p:cNvPr id="55" name="Slide Number"/>
          <p:cNvSpPr txBox="1">
            <a:spLocks noGrp="1"/>
          </p:cNvSpPr>
          <p:nvPr>
            <p:ph type="sldNum" sz="quarter" idx="2"/>
          </p:nvPr>
        </p:nvSpPr>
        <p:spPr>
          <a:xfrm>
            <a:off x="23398618" y="12777665"/>
            <a:ext cx="368574" cy="381001"/>
          </a:xfrm>
          <a:prstGeom prst="rect">
            <a:avLst/>
          </a:prstGeom>
        </p:spPr>
        <p:txBody>
          <a:bodyPr/>
          <a:lstStyle/>
          <a:p>
            <a:fld id="{86CB4B4D-7CA3-9044-876B-883B54F8677D}" type="slidenum">
              <a:t>‹#›</a:t>
            </a:fld>
            <a:endParaRPr/>
          </a:p>
        </p:txBody>
      </p:sp>
      <p:sp>
        <p:nvSpPr>
          <p:cNvPr id="56" name="Heading"/>
          <p:cNvSpPr txBox="1">
            <a:spLocks noGrp="1"/>
          </p:cNvSpPr>
          <p:nvPr>
            <p:ph type="body" sz="quarter" idx="23"/>
          </p:nvPr>
        </p:nvSpPr>
        <p:spPr>
          <a:xfrm>
            <a:off x="3854127" y="2930031"/>
            <a:ext cx="7197468" cy="636979"/>
          </a:xfrm>
          <a:prstGeom prst="rect">
            <a:avLst/>
          </a:prstGeom>
        </p:spPr>
        <p:txBody>
          <a:bodyPr lIns="45719" tIns="45719" rIns="45719" bIns="45719"/>
          <a:lstStyle>
            <a:lvl1pPr>
              <a:defRPr sz="2400" b="1" cap="all" spc="239">
                <a:solidFill>
                  <a:srgbClr val="832435"/>
                </a:solidFill>
                <a:latin typeface="+mn-lt"/>
                <a:ea typeface="+mn-ea"/>
                <a:cs typeface="+mn-cs"/>
                <a:sym typeface="Helvetica"/>
              </a:defRPr>
            </a:lvl1pPr>
          </a:lstStyle>
          <a:p>
            <a:r>
              <a:t>Heading</a:t>
            </a:r>
          </a:p>
        </p:txBody>
      </p:sp>
      <p:sp>
        <p:nvSpPr>
          <p:cNvPr id="57" name="Body Level One…"/>
          <p:cNvSpPr txBox="1">
            <a:spLocks noGrp="1"/>
          </p:cNvSpPr>
          <p:nvPr>
            <p:ph type="body" sz="half" idx="24"/>
          </p:nvPr>
        </p:nvSpPr>
        <p:spPr>
          <a:xfrm>
            <a:off x="3854127" y="3704884"/>
            <a:ext cx="16493252" cy="5808796"/>
          </a:xfrm>
          <a:prstGeom prst="rect">
            <a:avLst/>
          </a:prstGeom>
        </p:spPr>
        <p:txBody>
          <a:bodyPr/>
          <a:lstStyle>
            <a:lvl1pPr marL="457200" indent="-457200" defTabSz="2438338">
              <a:lnSpc>
                <a:spcPct val="150000"/>
              </a:lnSpc>
              <a:spcBef>
                <a:spcPts val="4500"/>
              </a:spcBef>
              <a:buSzPct val="123000"/>
              <a:buChar char="•"/>
              <a:defRPr sz="4200" baseline="-22222">
                <a:solidFill>
                  <a:srgbClr val="58595B"/>
                </a:solidFill>
                <a:latin typeface="Arial"/>
                <a:ea typeface="Arial"/>
                <a:cs typeface="Arial"/>
                <a:sym typeface="Arial"/>
              </a:defRPr>
            </a:lvl1pPr>
            <a:lvl2pPr marL="1066800" indent="-457200" defTabSz="2438338">
              <a:lnSpc>
                <a:spcPct val="150000"/>
              </a:lnSpc>
              <a:spcBef>
                <a:spcPts val="4500"/>
              </a:spcBef>
              <a:buSzPct val="123000"/>
              <a:buChar char="•"/>
              <a:defRPr sz="4200" baseline="-22222">
                <a:solidFill>
                  <a:srgbClr val="58595B"/>
                </a:solidFill>
                <a:latin typeface="Arial"/>
                <a:ea typeface="Arial"/>
                <a:cs typeface="Arial"/>
                <a:sym typeface="Arial"/>
              </a:defRPr>
            </a:lvl2pPr>
            <a:lvl3pPr marL="1828800" indent="-609600" defTabSz="2438338">
              <a:lnSpc>
                <a:spcPct val="150000"/>
              </a:lnSpc>
              <a:spcBef>
                <a:spcPts val="4500"/>
              </a:spcBef>
              <a:buSzPct val="123000"/>
              <a:buChar char="•"/>
              <a:defRPr sz="4200" baseline="-22222">
                <a:solidFill>
                  <a:srgbClr val="58595B"/>
                </a:solidFill>
                <a:latin typeface="Arial"/>
                <a:ea typeface="Arial"/>
                <a:cs typeface="Arial"/>
                <a:sym typeface="Arial"/>
              </a:defRPr>
            </a:lvl3pPr>
            <a:lvl4pPr marL="2438400" indent="-609600" defTabSz="2438338">
              <a:lnSpc>
                <a:spcPct val="150000"/>
              </a:lnSpc>
              <a:spcBef>
                <a:spcPts val="4500"/>
              </a:spcBef>
              <a:buSzPct val="123000"/>
              <a:buChar char="•"/>
              <a:defRPr sz="3600" baseline="-28571">
                <a:solidFill>
                  <a:srgbClr val="58595B"/>
                </a:solidFill>
                <a:latin typeface="Arial"/>
                <a:ea typeface="Arial"/>
                <a:cs typeface="Arial"/>
                <a:sym typeface="Arial"/>
              </a:defRPr>
            </a:lvl4pPr>
            <a:lvl5pPr marL="3048000" indent="-609600" defTabSz="2438338">
              <a:lnSpc>
                <a:spcPct val="150000"/>
              </a:lnSpc>
              <a:spcBef>
                <a:spcPts val="4500"/>
              </a:spcBef>
              <a:buSzPct val="123000"/>
              <a:buChar char="•"/>
              <a:defRPr sz="3600" i="1" baseline="-28571">
                <a:solidFill>
                  <a:srgbClr val="58595B"/>
                </a:solidFill>
                <a:latin typeface="Arial"/>
                <a:ea typeface="Arial"/>
                <a:cs typeface="Arial"/>
                <a:sym typeface="Aria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FF730-D6C8-F10D-B48B-53BD382CEF35}"/>
              </a:ext>
            </a:extLst>
          </p:cNvPr>
          <p:cNvSpPr>
            <a:spLocks noGrp="1"/>
          </p:cNvSpPr>
          <p:nvPr>
            <p:ph type="ctrTitle"/>
          </p:nvPr>
        </p:nvSpPr>
        <p:spPr>
          <a:xfrm>
            <a:off x="3048000" y="2244725"/>
            <a:ext cx="18288000" cy="47752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3808515-C935-CE44-21A2-AA166C945160}"/>
              </a:ext>
            </a:extLst>
          </p:cNvPr>
          <p:cNvSpPr>
            <a:spLocks noGrp="1"/>
          </p:cNvSpPr>
          <p:nvPr>
            <p:ph type="subTitle" idx="1"/>
          </p:nvPr>
        </p:nvSpPr>
        <p:spPr>
          <a:xfrm>
            <a:off x="3048000" y="7204075"/>
            <a:ext cx="18288000" cy="33115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Footer Placeholder 3">
            <a:extLst>
              <a:ext uri="{FF2B5EF4-FFF2-40B4-BE49-F238E27FC236}">
                <a16:creationId xmlns:a16="http://schemas.microsoft.com/office/drawing/2014/main" id="{F0EAF359-A032-3B30-F7E1-C8884A197A14}"/>
              </a:ext>
            </a:extLst>
          </p:cNvPr>
          <p:cNvSpPr>
            <a:spLocks noGrp="1"/>
          </p:cNvSpPr>
          <p:nvPr>
            <p:ph type="ftr" sz="quarter" idx="10"/>
          </p:nvPr>
        </p:nvSpPr>
        <p:spPr/>
        <p:txBody>
          <a:bodyPr/>
          <a:lstStyle/>
          <a:p>
            <a:r>
              <a:rPr lang="en-US"/>
              <a:t>©2020 Trinity Health, All Rights Reserved</a:t>
            </a:r>
          </a:p>
        </p:txBody>
      </p:sp>
      <p:sp>
        <p:nvSpPr>
          <p:cNvPr id="5" name="Slide Number Placeholder 4">
            <a:extLst>
              <a:ext uri="{FF2B5EF4-FFF2-40B4-BE49-F238E27FC236}">
                <a16:creationId xmlns:a16="http://schemas.microsoft.com/office/drawing/2014/main" id="{C9EF8200-9637-6B8F-9124-7049C927A113}"/>
              </a:ext>
            </a:extLst>
          </p:cNvPr>
          <p:cNvSpPr>
            <a:spLocks noGrp="1"/>
          </p:cNvSpPr>
          <p:nvPr>
            <p:ph type="sldNum" sz="quarter" idx="11"/>
          </p:nvPr>
        </p:nvSpPr>
        <p:spPr/>
        <p:txBody>
          <a:bodyPr/>
          <a:lstStyle/>
          <a:p>
            <a:fld id="{489F9553-C816-6842-8939-EE75ECF7EB2B}" type="slidenum">
              <a:rPr lang="en-US" smtClean="0"/>
              <a:pPr/>
              <a:t>‹#›</a:t>
            </a:fld>
            <a:endParaRPr lang="en-US"/>
          </a:p>
        </p:txBody>
      </p:sp>
    </p:spTree>
    <p:extLst>
      <p:ext uri="{BB962C8B-B14F-4D97-AF65-F5344CB8AC3E}">
        <p14:creationId xmlns:p14="http://schemas.microsoft.com/office/powerpoint/2010/main" val="26302052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3.xml"/><Relationship Id="rId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4"/>
          <a:srcRect/>
          <a:stretch>
            <a:fillRect/>
          </a:stretch>
        </a:blipFill>
        <a:effectLst/>
      </p:bgPr>
    </p:bg>
    <p:spTree>
      <p:nvGrpSpPr>
        <p:cNvPr id="1" name=""/>
        <p:cNvGrpSpPr/>
        <p:nvPr/>
      </p:nvGrpSpPr>
      <p:grpSpPr>
        <a:xfrm>
          <a:off x="0" y="0"/>
          <a:ext cx="0" cy="0"/>
          <a:chOff x="0" y="0"/>
          <a:chExt cx="0" cy="0"/>
        </a:xfrm>
      </p:grpSpPr>
      <p:sp>
        <p:nvSpPr>
          <p:cNvPr id="2" name="Rounded Rectangle"/>
          <p:cNvSpPr/>
          <p:nvPr userDrawn="1"/>
        </p:nvSpPr>
        <p:spPr>
          <a:xfrm>
            <a:off x="1436456" y="7022889"/>
            <a:ext cx="18793510" cy="4211123"/>
          </a:xfrm>
          <a:prstGeom prst="roundRect">
            <a:avLst>
              <a:gd name="adj" fmla="val 4524"/>
            </a:avLst>
          </a:prstGeom>
          <a:solidFill>
            <a:srgbClr val="FFFFFF"/>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dirty="0"/>
          </a:p>
        </p:txBody>
      </p:sp>
      <p:sp>
        <p:nvSpPr>
          <p:cNvPr id="3" name="A higher level of care"/>
          <p:cNvSpPr txBox="1"/>
          <p:nvPr/>
        </p:nvSpPr>
        <p:spPr>
          <a:xfrm rot="5400000">
            <a:off x="21062945" y="4430112"/>
            <a:ext cx="4811321" cy="6369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lvl1pPr algn="l" defTabSz="825500">
              <a:defRPr sz="1800" b="1" cap="all" spc="179">
                <a:solidFill>
                  <a:srgbClr val="58595B"/>
                </a:solidFill>
                <a:latin typeface="+mn-lt"/>
                <a:ea typeface="+mn-ea"/>
                <a:cs typeface="+mn-cs"/>
                <a:sym typeface="Helvetica"/>
              </a:defRPr>
            </a:lvl1pPr>
          </a:lstStyle>
          <a:p>
            <a:r>
              <a:t>A higher level of care</a:t>
            </a:r>
          </a:p>
        </p:txBody>
      </p:sp>
      <p:sp>
        <p:nvSpPr>
          <p:cNvPr id="4" name="St. Joseph’s health"/>
          <p:cNvSpPr txBox="1"/>
          <p:nvPr/>
        </p:nvSpPr>
        <p:spPr>
          <a:xfrm>
            <a:off x="17834551" y="12781528"/>
            <a:ext cx="4811321" cy="6369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lvl1pPr algn="r" defTabSz="825500">
              <a:defRPr sz="1800" b="1" cap="all" spc="179">
                <a:solidFill>
                  <a:srgbClr val="58595B"/>
                </a:solidFill>
                <a:latin typeface="+mn-lt"/>
                <a:ea typeface="+mn-ea"/>
                <a:cs typeface="+mn-cs"/>
                <a:sym typeface="Helvetica"/>
              </a:defRPr>
            </a:lvl1pPr>
          </a:lstStyle>
          <a:p>
            <a:r>
              <a:t>St. Joseph’s health</a:t>
            </a:r>
          </a:p>
        </p:txBody>
      </p:sp>
      <p:sp>
        <p:nvSpPr>
          <p:cNvPr id="5" name="Slide Number"/>
          <p:cNvSpPr txBox="1">
            <a:spLocks noGrp="1"/>
          </p:cNvSpPr>
          <p:nvPr>
            <p:ph type="sldNum" sz="quarter" idx="2"/>
          </p:nvPr>
        </p:nvSpPr>
        <p:spPr>
          <a:xfrm>
            <a:off x="23411318" y="12791653"/>
            <a:ext cx="368574" cy="381001"/>
          </a:xfrm>
          <a:prstGeom prst="rect">
            <a:avLst/>
          </a:prstGeom>
          <a:ln w="12700">
            <a:miter lim="400000"/>
          </a:ln>
        </p:spPr>
        <p:txBody>
          <a:bodyPr wrap="none" lIns="50800" tIns="50800" rIns="50800" bIns="50800" anchor="b">
            <a:spAutoFit/>
          </a:bodyPr>
          <a:lstStyle>
            <a:lvl1pPr defTabSz="584200">
              <a:defRPr sz="1800" b="1">
                <a:solidFill>
                  <a:srgbClr val="459BBE"/>
                </a:solidFill>
                <a:latin typeface="+mn-lt"/>
                <a:ea typeface="+mn-ea"/>
                <a:cs typeface="+mn-cs"/>
                <a:sym typeface="Helvetica"/>
              </a:defRPr>
            </a:lvl1pPr>
          </a:lstStyle>
          <a:p>
            <a:fld id="{86CB4B4D-7CA3-9044-876B-883B54F8677D}" type="slidenum">
              <a:t>‹#›</a:t>
            </a:fld>
            <a:endParaRPr/>
          </a:p>
        </p:txBody>
      </p:sp>
      <p:sp>
        <p:nvSpPr>
          <p:cNvPr id="6" name="Section Title"/>
          <p:cNvSpPr txBox="1">
            <a:spLocks noGrp="1"/>
          </p:cNvSpPr>
          <p:nvPr>
            <p:ph type="title" hasCustomPrompt="1"/>
          </p:nvPr>
        </p:nvSpPr>
        <p:spPr>
          <a:xfrm>
            <a:off x="1206496" y="4533900"/>
            <a:ext cx="21971004" cy="46482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rPr dirty="0"/>
              <a:t>Section Title</a:t>
            </a:r>
          </a:p>
        </p:txBody>
      </p:sp>
      <p:sp>
        <p:nvSpPr>
          <p:cNvPr id="7" name="Body Level One…"/>
          <p:cNvSpPr txBox="1">
            <a:spLocks noGrp="1"/>
          </p:cNvSpPr>
          <p:nvPr>
            <p:ph type="body" idx="1" hasCustomPrompt="1"/>
          </p:nvPr>
        </p:nvSpPr>
        <p:spPr>
          <a:xfrm>
            <a:off x="1206500" y="7781990"/>
            <a:ext cx="21971000" cy="1905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rPr dirty="0"/>
              <a:t>Slide Subtitle</a:t>
            </a:r>
          </a:p>
          <a:p>
            <a:pPr lvl="1"/>
            <a:endParaRPr dirty="0"/>
          </a:p>
          <a:p>
            <a:pPr lvl="2"/>
            <a:endParaRPr dirty="0"/>
          </a:p>
          <a:p>
            <a:pPr lvl="3"/>
            <a:endParaRPr dirty="0"/>
          </a:p>
          <a:p>
            <a:pPr lvl="4"/>
            <a:endParaRPr dirty="0"/>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Lst>
  <p:transition spd="med"/>
  <p:txStyles>
    <p:titleStyle>
      <a:lvl1pPr marL="0" marR="0" indent="0" algn="l" defTabSz="2438338" rtl="0" latinLnBrk="0">
        <a:lnSpc>
          <a:spcPct val="80000"/>
        </a:lnSpc>
        <a:spcBef>
          <a:spcPts val="0"/>
        </a:spcBef>
        <a:spcAft>
          <a:spcPts val="0"/>
        </a:spcAft>
        <a:buClrTx/>
        <a:buSzTx/>
        <a:buFontTx/>
        <a:buNone/>
        <a:tabLst/>
        <a:defRPr sz="10800" b="1" i="0" u="none" strike="noStrike" cap="all" spc="215" baseline="0">
          <a:solidFill>
            <a:srgbClr val="FFFFFF"/>
          </a:solidFill>
          <a:uFillTx/>
          <a:latin typeface="+mn-lt"/>
          <a:ea typeface="+mn-ea"/>
          <a:cs typeface="+mn-cs"/>
          <a:sym typeface="Helvetica"/>
        </a:defRPr>
      </a:lvl1pPr>
      <a:lvl2pPr marL="0" marR="0" indent="457200" algn="l" defTabSz="2438338" rtl="0" latinLnBrk="0">
        <a:lnSpc>
          <a:spcPct val="80000"/>
        </a:lnSpc>
        <a:spcBef>
          <a:spcPts val="0"/>
        </a:spcBef>
        <a:spcAft>
          <a:spcPts val="0"/>
        </a:spcAft>
        <a:buClrTx/>
        <a:buSzTx/>
        <a:buFontTx/>
        <a:buNone/>
        <a:tabLst/>
        <a:defRPr sz="10800" b="1" i="0" u="none" strike="noStrike" cap="all" spc="215" baseline="0">
          <a:solidFill>
            <a:srgbClr val="FFFFFF"/>
          </a:solidFill>
          <a:uFillTx/>
          <a:latin typeface="+mn-lt"/>
          <a:ea typeface="+mn-ea"/>
          <a:cs typeface="+mn-cs"/>
          <a:sym typeface="Helvetica"/>
        </a:defRPr>
      </a:lvl2pPr>
      <a:lvl3pPr marL="0" marR="0" indent="914400" algn="l" defTabSz="2438338" rtl="0" latinLnBrk="0">
        <a:lnSpc>
          <a:spcPct val="80000"/>
        </a:lnSpc>
        <a:spcBef>
          <a:spcPts val="0"/>
        </a:spcBef>
        <a:spcAft>
          <a:spcPts val="0"/>
        </a:spcAft>
        <a:buClrTx/>
        <a:buSzTx/>
        <a:buFontTx/>
        <a:buNone/>
        <a:tabLst/>
        <a:defRPr sz="10800" b="1" i="0" u="none" strike="noStrike" cap="all" spc="215" baseline="0">
          <a:solidFill>
            <a:srgbClr val="FFFFFF"/>
          </a:solidFill>
          <a:uFillTx/>
          <a:latin typeface="+mn-lt"/>
          <a:ea typeface="+mn-ea"/>
          <a:cs typeface="+mn-cs"/>
          <a:sym typeface="Helvetica"/>
        </a:defRPr>
      </a:lvl3pPr>
      <a:lvl4pPr marL="0" marR="0" indent="1371600" algn="l" defTabSz="2438338" rtl="0" latinLnBrk="0">
        <a:lnSpc>
          <a:spcPct val="80000"/>
        </a:lnSpc>
        <a:spcBef>
          <a:spcPts val="0"/>
        </a:spcBef>
        <a:spcAft>
          <a:spcPts val="0"/>
        </a:spcAft>
        <a:buClrTx/>
        <a:buSzTx/>
        <a:buFontTx/>
        <a:buNone/>
        <a:tabLst/>
        <a:defRPr sz="10800" b="1" i="0" u="none" strike="noStrike" cap="all" spc="215" baseline="0">
          <a:solidFill>
            <a:srgbClr val="FFFFFF"/>
          </a:solidFill>
          <a:uFillTx/>
          <a:latin typeface="+mn-lt"/>
          <a:ea typeface="+mn-ea"/>
          <a:cs typeface="+mn-cs"/>
          <a:sym typeface="Helvetica"/>
        </a:defRPr>
      </a:lvl4pPr>
      <a:lvl5pPr marL="0" marR="0" indent="1828800" algn="l" defTabSz="2438338" rtl="0" latinLnBrk="0">
        <a:lnSpc>
          <a:spcPct val="80000"/>
        </a:lnSpc>
        <a:spcBef>
          <a:spcPts val="0"/>
        </a:spcBef>
        <a:spcAft>
          <a:spcPts val="0"/>
        </a:spcAft>
        <a:buClrTx/>
        <a:buSzTx/>
        <a:buFontTx/>
        <a:buNone/>
        <a:tabLst/>
        <a:defRPr sz="10800" b="1" i="0" u="none" strike="noStrike" cap="all" spc="215" baseline="0">
          <a:solidFill>
            <a:srgbClr val="FFFFFF"/>
          </a:solidFill>
          <a:uFillTx/>
          <a:latin typeface="+mn-lt"/>
          <a:ea typeface="+mn-ea"/>
          <a:cs typeface="+mn-cs"/>
          <a:sym typeface="Helvetica"/>
        </a:defRPr>
      </a:lvl5pPr>
      <a:lvl6pPr marL="0" marR="0" indent="2286000" algn="l" defTabSz="2438338" rtl="0" latinLnBrk="0">
        <a:lnSpc>
          <a:spcPct val="80000"/>
        </a:lnSpc>
        <a:spcBef>
          <a:spcPts val="0"/>
        </a:spcBef>
        <a:spcAft>
          <a:spcPts val="0"/>
        </a:spcAft>
        <a:buClrTx/>
        <a:buSzTx/>
        <a:buFontTx/>
        <a:buNone/>
        <a:tabLst/>
        <a:defRPr sz="10800" b="1" i="0" u="none" strike="noStrike" cap="all" spc="215" baseline="0">
          <a:solidFill>
            <a:srgbClr val="FFFFFF"/>
          </a:solidFill>
          <a:uFillTx/>
          <a:latin typeface="+mn-lt"/>
          <a:ea typeface="+mn-ea"/>
          <a:cs typeface="+mn-cs"/>
          <a:sym typeface="Helvetica"/>
        </a:defRPr>
      </a:lvl6pPr>
      <a:lvl7pPr marL="0" marR="0" indent="2743200" algn="l" defTabSz="2438338" rtl="0" latinLnBrk="0">
        <a:lnSpc>
          <a:spcPct val="80000"/>
        </a:lnSpc>
        <a:spcBef>
          <a:spcPts val="0"/>
        </a:spcBef>
        <a:spcAft>
          <a:spcPts val="0"/>
        </a:spcAft>
        <a:buClrTx/>
        <a:buSzTx/>
        <a:buFontTx/>
        <a:buNone/>
        <a:tabLst/>
        <a:defRPr sz="10800" b="1" i="0" u="none" strike="noStrike" cap="all" spc="215" baseline="0">
          <a:solidFill>
            <a:srgbClr val="FFFFFF"/>
          </a:solidFill>
          <a:uFillTx/>
          <a:latin typeface="+mn-lt"/>
          <a:ea typeface="+mn-ea"/>
          <a:cs typeface="+mn-cs"/>
          <a:sym typeface="Helvetica"/>
        </a:defRPr>
      </a:lvl7pPr>
      <a:lvl8pPr marL="0" marR="0" indent="3200400" algn="l" defTabSz="2438338" rtl="0" latinLnBrk="0">
        <a:lnSpc>
          <a:spcPct val="80000"/>
        </a:lnSpc>
        <a:spcBef>
          <a:spcPts val="0"/>
        </a:spcBef>
        <a:spcAft>
          <a:spcPts val="0"/>
        </a:spcAft>
        <a:buClrTx/>
        <a:buSzTx/>
        <a:buFontTx/>
        <a:buNone/>
        <a:tabLst/>
        <a:defRPr sz="10800" b="1" i="0" u="none" strike="noStrike" cap="all" spc="215" baseline="0">
          <a:solidFill>
            <a:srgbClr val="FFFFFF"/>
          </a:solidFill>
          <a:uFillTx/>
          <a:latin typeface="+mn-lt"/>
          <a:ea typeface="+mn-ea"/>
          <a:cs typeface="+mn-cs"/>
          <a:sym typeface="Helvetica"/>
        </a:defRPr>
      </a:lvl8pPr>
      <a:lvl9pPr marL="0" marR="0" indent="3657600" algn="l" defTabSz="2438338" rtl="0" latinLnBrk="0">
        <a:lnSpc>
          <a:spcPct val="80000"/>
        </a:lnSpc>
        <a:spcBef>
          <a:spcPts val="0"/>
        </a:spcBef>
        <a:spcAft>
          <a:spcPts val="0"/>
        </a:spcAft>
        <a:buClrTx/>
        <a:buSzTx/>
        <a:buFontTx/>
        <a:buNone/>
        <a:tabLst/>
        <a:defRPr sz="10800" b="1" i="0" u="none" strike="noStrike" cap="all" spc="215" baseline="0">
          <a:solidFill>
            <a:srgbClr val="FFFFFF"/>
          </a:solidFill>
          <a:uFillTx/>
          <a:latin typeface="+mn-lt"/>
          <a:ea typeface="+mn-ea"/>
          <a:cs typeface="+mn-cs"/>
          <a:sym typeface="Helvetica"/>
        </a:defRPr>
      </a:lvl9pPr>
    </p:titleStyle>
    <p:bodyStyle>
      <a:lvl1pPr marL="0" marR="0" indent="0" algn="l" defTabSz="825500" rtl="0" latinLnBrk="0">
        <a:lnSpc>
          <a:spcPct val="100000"/>
        </a:lnSpc>
        <a:spcBef>
          <a:spcPts val="0"/>
        </a:spcBef>
        <a:spcAft>
          <a:spcPts val="0"/>
        </a:spcAft>
        <a:buClrTx/>
        <a:buSzTx/>
        <a:buFontTx/>
        <a:buNone/>
        <a:tabLst/>
        <a:defRPr sz="7600" b="0" i="0" u="none" strike="noStrike" cap="none" spc="0" baseline="0">
          <a:solidFill>
            <a:srgbClr val="FFFFFF"/>
          </a:solidFill>
          <a:uFillTx/>
          <a:latin typeface="Helvetica Light"/>
          <a:ea typeface="Helvetica Light"/>
          <a:cs typeface="Helvetica Light"/>
          <a:sym typeface="Helvetica Light"/>
        </a:defRPr>
      </a:lvl1pPr>
      <a:lvl2pPr marL="0" marR="0" indent="457200" algn="l" defTabSz="825500" rtl="0" latinLnBrk="0">
        <a:lnSpc>
          <a:spcPct val="100000"/>
        </a:lnSpc>
        <a:spcBef>
          <a:spcPts val="0"/>
        </a:spcBef>
        <a:spcAft>
          <a:spcPts val="0"/>
        </a:spcAft>
        <a:buClrTx/>
        <a:buSzTx/>
        <a:buFontTx/>
        <a:buNone/>
        <a:tabLst/>
        <a:defRPr sz="7600" b="0" i="0" u="none" strike="noStrike" cap="none" spc="0" baseline="0">
          <a:solidFill>
            <a:srgbClr val="FFFFFF"/>
          </a:solidFill>
          <a:uFillTx/>
          <a:latin typeface="Helvetica Light"/>
          <a:ea typeface="Helvetica Light"/>
          <a:cs typeface="Helvetica Light"/>
          <a:sym typeface="Helvetica Light"/>
        </a:defRPr>
      </a:lvl2pPr>
      <a:lvl3pPr marL="0" marR="0" indent="914400" algn="l" defTabSz="825500" rtl="0" latinLnBrk="0">
        <a:lnSpc>
          <a:spcPct val="100000"/>
        </a:lnSpc>
        <a:spcBef>
          <a:spcPts val="0"/>
        </a:spcBef>
        <a:spcAft>
          <a:spcPts val="0"/>
        </a:spcAft>
        <a:buClrTx/>
        <a:buSzTx/>
        <a:buFontTx/>
        <a:buNone/>
        <a:tabLst/>
        <a:defRPr sz="7600" b="0" i="0" u="none" strike="noStrike" cap="none" spc="0" baseline="0">
          <a:solidFill>
            <a:srgbClr val="FFFFFF"/>
          </a:solidFill>
          <a:uFillTx/>
          <a:latin typeface="Helvetica Light"/>
          <a:ea typeface="Helvetica Light"/>
          <a:cs typeface="Helvetica Light"/>
          <a:sym typeface="Helvetica Light"/>
        </a:defRPr>
      </a:lvl3pPr>
      <a:lvl4pPr marL="0" marR="0" indent="1371600" algn="l" defTabSz="825500" rtl="0" latinLnBrk="0">
        <a:lnSpc>
          <a:spcPct val="100000"/>
        </a:lnSpc>
        <a:spcBef>
          <a:spcPts val="0"/>
        </a:spcBef>
        <a:spcAft>
          <a:spcPts val="0"/>
        </a:spcAft>
        <a:buClrTx/>
        <a:buSzTx/>
        <a:buFontTx/>
        <a:buNone/>
        <a:tabLst/>
        <a:defRPr sz="7600" b="0" i="0" u="none" strike="noStrike" cap="none" spc="0" baseline="0">
          <a:solidFill>
            <a:srgbClr val="FFFFFF"/>
          </a:solidFill>
          <a:uFillTx/>
          <a:latin typeface="Helvetica Light"/>
          <a:ea typeface="Helvetica Light"/>
          <a:cs typeface="Helvetica Light"/>
          <a:sym typeface="Helvetica Light"/>
        </a:defRPr>
      </a:lvl4pPr>
      <a:lvl5pPr marL="0" marR="0" indent="1828800" algn="l" defTabSz="825500" rtl="0" latinLnBrk="0">
        <a:lnSpc>
          <a:spcPct val="100000"/>
        </a:lnSpc>
        <a:spcBef>
          <a:spcPts val="0"/>
        </a:spcBef>
        <a:spcAft>
          <a:spcPts val="0"/>
        </a:spcAft>
        <a:buClrTx/>
        <a:buSzTx/>
        <a:buFontTx/>
        <a:buNone/>
        <a:tabLst/>
        <a:defRPr sz="7600" b="0" i="0" u="none" strike="noStrike" cap="none" spc="0" baseline="0">
          <a:solidFill>
            <a:srgbClr val="FFFFFF"/>
          </a:solidFill>
          <a:uFillTx/>
          <a:latin typeface="Helvetica Light"/>
          <a:ea typeface="Helvetica Light"/>
          <a:cs typeface="Helvetica Light"/>
          <a:sym typeface="Helvetica Light"/>
        </a:defRPr>
      </a:lvl5pPr>
      <a:lvl6pPr marL="0" marR="0" indent="2286000" algn="l" defTabSz="825500" rtl="0" latinLnBrk="0">
        <a:lnSpc>
          <a:spcPct val="100000"/>
        </a:lnSpc>
        <a:spcBef>
          <a:spcPts val="0"/>
        </a:spcBef>
        <a:spcAft>
          <a:spcPts val="0"/>
        </a:spcAft>
        <a:buClrTx/>
        <a:buSzTx/>
        <a:buFontTx/>
        <a:buNone/>
        <a:tabLst/>
        <a:defRPr sz="7600" b="0" i="0" u="none" strike="noStrike" cap="none" spc="0" baseline="0">
          <a:solidFill>
            <a:srgbClr val="FFFFFF"/>
          </a:solidFill>
          <a:uFillTx/>
          <a:latin typeface="Helvetica Light"/>
          <a:ea typeface="Helvetica Light"/>
          <a:cs typeface="Helvetica Light"/>
          <a:sym typeface="Helvetica Light"/>
        </a:defRPr>
      </a:lvl6pPr>
      <a:lvl7pPr marL="0" marR="0" indent="2743200" algn="l" defTabSz="825500" rtl="0" latinLnBrk="0">
        <a:lnSpc>
          <a:spcPct val="100000"/>
        </a:lnSpc>
        <a:spcBef>
          <a:spcPts val="0"/>
        </a:spcBef>
        <a:spcAft>
          <a:spcPts val="0"/>
        </a:spcAft>
        <a:buClrTx/>
        <a:buSzTx/>
        <a:buFontTx/>
        <a:buNone/>
        <a:tabLst/>
        <a:defRPr sz="7600" b="0" i="0" u="none" strike="noStrike" cap="none" spc="0" baseline="0">
          <a:solidFill>
            <a:srgbClr val="FFFFFF"/>
          </a:solidFill>
          <a:uFillTx/>
          <a:latin typeface="Helvetica Light"/>
          <a:ea typeface="Helvetica Light"/>
          <a:cs typeface="Helvetica Light"/>
          <a:sym typeface="Helvetica Light"/>
        </a:defRPr>
      </a:lvl7pPr>
      <a:lvl8pPr marL="0" marR="0" indent="3200400" algn="l" defTabSz="825500" rtl="0" latinLnBrk="0">
        <a:lnSpc>
          <a:spcPct val="100000"/>
        </a:lnSpc>
        <a:spcBef>
          <a:spcPts val="0"/>
        </a:spcBef>
        <a:spcAft>
          <a:spcPts val="0"/>
        </a:spcAft>
        <a:buClrTx/>
        <a:buSzTx/>
        <a:buFontTx/>
        <a:buNone/>
        <a:tabLst/>
        <a:defRPr sz="7600" b="0" i="0" u="none" strike="noStrike" cap="none" spc="0" baseline="0">
          <a:solidFill>
            <a:srgbClr val="FFFFFF"/>
          </a:solidFill>
          <a:uFillTx/>
          <a:latin typeface="Helvetica Light"/>
          <a:ea typeface="Helvetica Light"/>
          <a:cs typeface="Helvetica Light"/>
          <a:sym typeface="Helvetica Light"/>
        </a:defRPr>
      </a:lvl8pPr>
      <a:lvl9pPr marL="0" marR="0" indent="3657600" algn="l" defTabSz="825500" rtl="0" latinLnBrk="0">
        <a:lnSpc>
          <a:spcPct val="100000"/>
        </a:lnSpc>
        <a:spcBef>
          <a:spcPts val="0"/>
        </a:spcBef>
        <a:spcAft>
          <a:spcPts val="0"/>
        </a:spcAft>
        <a:buClrTx/>
        <a:buSzTx/>
        <a:buFontTx/>
        <a:buNone/>
        <a:tabLst/>
        <a:defRPr sz="7600" b="0" i="0" u="none" strike="noStrike" cap="none" spc="0" baseline="0">
          <a:solidFill>
            <a:srgbClr val="FFFFFF"/>
          </a:solidFill>
          <a:uFillTx/>
          <a:latin typeface="Helvetica Light"/>
          <a:ea typeface="Helvetica Light"/>
          <a:cs typeface="Helvetica Light"/>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1" i="0" u="none" strike="noStrike" cap="none" spc="0" baseline="0">
          <a:solidFill>
            <a:schemeClr val="tx1"/>
          </a:solidFill>
          <a:uFillTx/>
          <a:latin typeface="+mn-lt"/>
          <a:ea typeface="+mn-ea"/>
          <a:cs typeface="+mn-cs"/>
          <a:sym typeface="Helvetica"/>
        </a:defRPr>
      </a:lvl1pPr>
      <a:lvl2pPr marL="0" marR="0" indent="457200" algn="ctr" defTabSz="584200" rtl="0" latinLnBrk="0">
        <a:lnSpc>
          <a:spcPct val="100000"/>
        </a:lnSpc>
        <a:spcBef>
          <a:spcPts val="0"/>
        </a:spcBef>
        <a:spcAft>
          <a:spcPts val="0"/>
        </a:spcAft>
        <a:buClrTx/>
        <a:buSzTx/>
        <a:buFontTx/>
        <a:buNone/>
        <a:tabLst/>
        <a:defRPr sz="1800" b="1" i="0" u="none" strike="noStrike" cap="none" spc="0" baseline="0">
          <a:solidFill>
            <a:schemeClr val="tx1"/>
          </a:solidFill>
          <a:uFillTx/>
          <a:latin typeface="+mn-lt"/>
          <a:ea typeface="+mn-ea"/>
          <a:cs typeface="+mn-cs"/>
          <a:sym typeface="Helvetica"/>
        </a:defRPr>
      </a:lvl2pPr>
      <a:lvl3pPr marL="0" marR="0" indent="914400" algn="ctr" defTabSz="584200" rtl="0" latinLnBrk="0">
        <a:lnSpc>
          <a:spcPct val="100000"/>
        </a:lnSpc>
        <a:spcBef>
          <a:spcPts val="0"/>
        </a:spcBef>
        <a:spcAft>
          <a:spcPts val="0"/>
        </a:spcAft>
        <a:buClrTx/>
        <a:buSzTx/>
        <a:buFontTx/>
        <a:buNone/>
        <a:tabLst/>
        <a:defRPr sz="1800" b="1" i="0" u="none" strike="noStrike" cap="none" spc="0" baseline="0">
          <a:solidFill>
            <a:schemeClr val="tx1"/>
          </a:solidFill>
          <a:uFillTx/>
          <a:latin typeface="+mn-lt"/>
          <a:ea typeface="+mn-ea"/>
          <a:cs typeface="+mn-cs"/>
          <a:sym typeface="Helvetica"/>
        </a:defRPr>
      </a:lvl3pPr>
      <a:lvl4pPr marL="0" marR="0" indent="1371600" algn="ctr" defTabSz="584200" rtl="0" latinLnBrk="0">
        <a:lnSpc>
          <a:spcPct val="100000"/>
        </a:lnSpc>
        <a:spcBef>
          <a:spcPts val="0"/>
        </a:spcBef>
        <a:spcAft>
          <a:spcPts val="0"/>
        </a:spcAft>
        <a:buClrTx/>
        <a:buSzTx/>
        <a:buFontTx/>
        <a:buNone/>
        <a:tabLst/>
        <a:defRPr sz="1800" b="1" i="0" u="none" strike="noStrike" cap="none" spc="0" baseline="0">
          <a:solidFill>
            <a:schemeClr val="tx1"/>
          </a:solidFill>
          <a:uFillTx/>
          <a:latin typeface="+mn-lt"/>
          <a:ea typeface="+mn-ea"/>
          <a:cs typeface="+mn-cs"/>
          <a:sym typeface="Helvetica"/>
        </a:defRPr>
      </a:lvl4pPr>
      <a:lvl5pPr marL="0" marR="0" indent="1828800" algn="ctr" defTabSz="584200" rtl="0" latinLnBrk="0">
        <a:lnSpc>
          <a:spcPct val="100000"/>
        </a:lnSpc>
        <a:spcBef>
          <a:spcPts val="0"/>
        </a:spcBef>
        <a:spcAft>
          <a:spcPts val="0"/>
        </a:spcAft>
        <a:buClrTx/>
        <a:buSzTx/>
        <a:buFontTx/>
        <a:buNone/>
        <a:tabLst/>
        <a:defRPr sz="1800" b="1" i="0" u="none" strike="noStrike" cap="none" spc="0" baseline="0">
          <a:solidFill>
            <a:schemeClr val="tx1"/>
          </a:solidFill>
          <a:uFillTx/>
          <a:latin typeface="+mn-lt"/>
          <a:ea typeface="+mn-ea"/>
          <a:cs typeface="+mn-cs"/>
          <a:sym typeface="Helvetica"/>
        </a:defRPr>
      </a:lvl5pPr>
      <a:lvl6pPr marL="0" marR="0" indent="2286000" algn="ctr" defTabSz="584200" rtl="0" latinLnBrk="0">
        <a:lnSpc>
          <a:spcPct val="100000"/>
        </a:lnSpc>
        <a:spcBef>
          <a:spcPts val="0"/>
        </a:spcBef>
        <a:spcAft>
          <a:spcPts val="0"/>
        </a:spcAft>
        <a:buClrTx/>
        <a:buSzTx/>
        <a:buFontTx/>
        <a:buNone/>
        <a:tabLst/>
        <a:defRPr sz="1800" b="1" i="0" u="none" strike="noStrike" cap="none" spc="0" baseline="0">
          <a:solidFill>
            <a:schemeClr val="tx1"/>
          </a:solidFill>
          <a:uFillTx/>
          <a:latin typeface="+mn-lt"/>
          <a:ea typeface="+mn-ea"/>
          <a:cs typeface="+mn-cs"/>
          <a:sym typeface="Helvetica"/>
        </a:defRPr>
      </a:lvl6pPr>
      <a:lvl7pPr marL="0" marR="0" indent="2743200" algn="ctr" defTabSz="584200" rtl="0" latinLnBrk="0">
        <a:lnSpc>
          <a:spcPct val="100000"/>
        </a:lnSpc>
        <a:spcBef>
          <a:spcPts val="0"/>
        </a:spcBef>
        <a:spcAft>
          <a:spcPts val="0"/>
        </a:spcAft>
        <a:buClrTx/>
        <a:buSzTx/>
        <a:buFontTx/>
        <a:buNone/>
        <a:tabLst/>
        <a:defRPr sz="1800" b="1" i="0" u="none" strike="noStrike" cap="none" spc="0" baseline="0">
          <a:solidFill>
            <a:schemeClr val="tx1"/>
          </a:solidFill>
          <a:uFillTx/>
          <a:latin typeface="+mn-lt"/>
          <a:ea typeface="+mn-ea"/>
          <a:cs typeface="+mn-cs"/>
          <a:sym typeface="Helvetica"/>
        </a:defRPr>
      </a:lvl7pPr>
      <a:lvl8pPr marL="0" marR="0" indent="3200400" algn="ctr" defTabSz="584200" rtl="0" latinLnBrk="0">
        <a:lnSpc>
          <a:spcPct val="100000"/>
        </a:lnSpc>
        <a:spcBef>
          <a:spcPts val="0"/>
        </a:spcBef>
        <a:spcAft>
          <a:spcPts val="0"/>
        </a:spcAft>
        <a:buClrTx/>
        <a:buSzTx/>
        <a:buFontTx/>
        <a:buNone/>
        <a:tabLst/>
        <a:defRPr sz="1800" b="1" i="0" u="none" strike="noStrike" cap="none" spc="0" baseline="0">
          <a:solidFill>
            <a:schemeClr val="tx1"/>
          </a:solidFill>
          <a:uFillTx/>
          <a:latin typeface="+mn-lt"/>
          <a:ea typeface="+mn-ea"/>
          <a:cs typeface="+mn-cs"/>
          <a:sym typeface="Helvetica"/>
        </a:defRPr>
      </a:lvl8pPr>
      <a:lvl9pPr marL="0" marR="0" indent="3657600" algn="ctr" defTabSz="584200" rtl="0" latinLnBrk="0">
        <a:lnSpc>
          <a:spcPct val="100000"/>
        </a:lnSpc>
        <a:spcBef>
          <a:spcPts val="0"/>
        </a:spcBef>
        <a:spcAft>
          <a:spcPts val="0"/>
        </a:spcAft>
        <a:buClrTx/>
        <a:buSzTx/>
        <a:buFontTx/>
        <a:buNone/>
        <a:tabLst/>
        <a:defRPr sz="1800" b="1" i="0" u="none" strike="noStrike" cap="none" spc="0" baseline="0">
          <a:solidFill>
            <a:schemeClr val="tx1"/>
          </a:solidFill>
          <a:uFillTx/>
          <a:latin typeface="+mn-lt"/>
          <a:ea typeface="+mn-ea"/>
          <a:cs typeface="+mn-cs"/>
          <a:sym typeface="Helvetica"/>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49088" y="921707"/>
            <a:ext cx="21945600" cy="1329750"/>
          </a:xfrm>
          <a:prstGeom prst="rect">
            <a:avLst/>
          </a:prstGeom>
        </p:spPr>
        <p:txBody>
          <a:bodyPr vert="horz" lIns="0" tIns="0" rIns="0" bIns="0" rtlCol="0" anchor="ctr" anchorCtr="0">
            <a:noAutofit/>
          </a:bodyPr>
          <a:lstStyle/>
          <a:p>
            <a:r>
              <a:rPr lang="en-US"/>
              <a:t>Click to edit Master title style</a:t>
            </a:r>
          </a:p>
        </p:txBody>
      </p:sp>
      <p:sp>
        <p:nvSpPr>
          <p:cNvPr id="8" name="Text Placeholder 7"/>
          <p:cNvSpPr>
            <a:spLocks noGrp="1"/>
          </p:cNvSpPr>
          <p:nvPr>
            <p:ph type="body" idx="1"/>
          </p:nvPr>
        </p:nvSpPr>
        <p:spPr>
          <a:xfrm>
            <a:off x="1049088" y="2664149"/>
            <a:ext cx="21945600" cy="9680254"/>
          </a:xfrm>
          <a:prstGeom prst="rect">
            <a:avLst/>
          </a:prstGeom>
        </p:spPr>
        <p:txBody>
          <a:bodyPr vert="horz" lIns="0" tIns="91440" rIns="91440" bIns="45720" rtlCol="0">
            <a:normAutofit/>
          </a:bodyPr>
          <a:lstStyle/>
          <a:p>
            <a:pPr lvl="0"/>
            <a:r>
              <a:rPr lang="en-US"/>
              <a:t>Click to edit Master text styles</a:t>
            </a:r>
          </a:p>
          <a:p>
            <a:pPr lvl="1"/>
            <a:r>
              <a:rPr lang="en-US"/>
              <a:t>Second level</a:t>
            </a:r>
          </a:p>
          <a:p>
            <a:pPr lvl="2"/>
            <a:r>
              <a:rPr lang="en-US"/>
              <a:t>Third level</a:t>
            </a: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49088" y="12497516"/>
            <a:ext cx="2883472" cy="887224"/>
          </a:xfrm>
          <a:prstGeom prst="rect">
            <a:avLst/>
          </a:prstGeom>
        </p:spPr>
      </p:pic>
      <p:sp>
        <p:nvSpPr>
          <p:cNvPr id="16" name="Footer Placeholder 2"/>
          <p:cNvSpPr>
            <a:spLocks noGrp="1"/>
          </p:cNvSpPr>
          <p:nvPr>
            <p:ph type="ftr" sz="quarter" idx="3"/>
          </p:nvPr>
        </p:nvSpPr>
        <p:spPr>
          <a:xfrm>
            <a:off x="18535651" y="12947213"/>
            <a:ext cx="4691066" cy="498402"/>
          </a:xfrm>
          <a:prstGeom prst="rect">
            <a:avLst/>
          </a:prstGeom>
        </p:spPr>
        <p:txBody>
          <a:bodyPr anchor="ctr"/>
          <a:lstStyle>
            <a:lvl1pPr algn="r">
              <a:defRPr sz="1400">
                <a:solidFill>
                  <a:schemeClr val="tx1">
                    <a:lumMod val="50000"/>
                    <a:lumOff val="50000"/>
                  </a:schemeClr>
                </a:solidFill>
              </a:defRPr>
            </a:lvl1pPr>
          </a:lstStyle>
          <a:p>
            <a:r>
              <a:rPr lang="en-US"/>
              <a:t>©2020 Trinity Health, All Rights Reserved</a:t>
            </a:r>
          </a:p>
        </p:txBody>
      </p:sp>
      <p:sp>
        <p:nvSpPr>
          <p:cNvPr id="17" name="Slide Number Placeholder 6"/>
          <p:cNvSpPr>
            <a:spLocks noGrp="1"/>
          </p:cNvSpPr>
          <p:nvPr>
            <p:ph type="sldNum" sz="quarter" idx="4"/>
          </p:nvPr>
        </p:nvSpPr>
        <p:spPr>
          <a:xfrm>
            <a:off x="23140862" y="12831289"/>
            <a:ext cx="720176" cy="730250"/>
          </a:xfrm>
          <a:prstGeom prst="rect">
            <a:avLst/>
          </a:prstGeom>
        </p:spPr>
        <p:txBody>
          <a:bodyPr vert="horz" lIns="91440" tIns="45720" rIns="0" bIns="45720" rtlCol="0" anchor="ctr"/>
          <a:lstStyle>
            <a:lvl1pPr algn="r">
              <a:defRPr sz="1600">
                <a:solidFill>
                  <a:schemeClr val="tx1">
                    <a:lumMod val="50000"/>
                    <a:lumOff val="50000"/>
                  </a:schemeClr>
                </a:solidFill>
              </a:defRPr>
            </a:lvl1pPr>
          </a:lstStyle>
          <a:p>
            <a:fld id="{489F9553-C816-6842-8939-EE75ECF7EB2B}" type="slidenum">
              <a:rPr lang="en-US" smtClean="0"/>
              <a:pPr/>
              <a:t>‹#›</a:t>
            </a:fld>
            <a:endParaRPr lang="en-US"/>
          </a:p>
        </p:txBody>
      </p:sp>
      <p:pic>
        <p:nvPicPr>
          <p:cNvPr id="5" name="Picture 4" descr="Base Page Opt 2.jpg"/>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13441634"/>
            <a:ext cx="24384000" cy="325120"/>
          </a:xfrm>
          <a:prstGeom prst="rect">
            <a:avLst/>
          </a:prstGeom>
        </p:spPr>
      </p:pic>
    </p:spTree>
    <p:extLst>
      <p:ext uri="{BB962C8B-B14F-4D97-AF65-F5344CB8AC3E}">
        <p14:creationId xmlns:p14="http://schemas.microsoft.com/office/powerpoint/2010/main" val="928398717"/>
      </p:ext>
    </p:extLst>
  </p:cSld>
  <p:clrMap bg1="lt1" tx1="dk1" bg2="lt2" tx2="dk2" accent1="accent1" accent2="accent2" accent3="accent3" accent4="accent4" accent5="accent5" accent6="accent6" hlink="hlink" folHlink="folHlink"/>
  <p:sldLayoutIdLst>
    <p:sldLayoutId id="2147483656" r:id="rId1"/>
  </p:sldLayoutIdLst>
  <p:hf hdr="0" ftr="0" dt="0"/>
  <p:txStyles>
    <p:titleStyle>
      <a:lvl1pPr algn="l" defTabSz="1219170" rtl="0" eaLnBrk="1" latinLnBrk="0" hangingPunct="1">
        <a:lnSpc>
          <a:spcPct val="90000"/>
        </a:lnSpc>
        <a:spcBef>
          <a:spcPct val="0"/>
        </a:spcBef>
        <a:buNone/>
        <a:defRPr sz="7466" b="1" i="0" kern="1200">
          <a:solidFill>
            <a:schemeClr val="tx2"/>
          </a:solidFill>
          <a:latin typeface="Arial" panose="020B0604020202020204" pitchFamily="34" charset="0"/>
          <a:ea typeface="+mj-ea"/>
          <a:cs typeface="Arial" panose="020B0604020202020204" pitchFamily="34" charset="0"/>
        </a:defRPr>
      </a:lvl1pPr>
    </p:titleStyle>
    <p:bodyStyle>
      <a:lvl1pPr marL="761980" indent="-761980" algn="l" defTabSz="1219170" rtl="0" eaLnBrk="1" latinLnBrk="0" hangingPunct="1">
        <a:lnSpc>
          <a:spcPct val="100000"/>
        </a:lnSpc>
        <a:spcBef>
          <a:spcPts val="0"/>
        </a:spcBef>
        <a:spcAft>
          <a:spcPts val="1600"/>
        </a:spcAft>
        <a:buClr>
          <a:srgbClr val="7030A0"/>
        </a:buClr>
        <a:buSzPct val="100000"/>
        <a:buFont typeface="Arial" panose="020B0604020202020204" pitchFamily="34" charset="0"/>
        <a:buChar char="•"/>
        <a:defRPr sz="6400" kern="1200">
          <a:solidFill>
            <a:schemeClr val="tx1"/>
          </a:solidFill>
          <a:latin typeface="Arial" panose="020B0604020202020204" pitchFamily="34" charset="0"/>
          <a:ea typeface="+mn-ea"/>
          <a:cs typeface="Arial" panose="020B0604020202020204" pitchFamily="34" charset="0"/>
        </a:defRPr>
      </a:lvl1pPr>
      <a:lvl2pPr marL="1519730" indent="-601118" algn="l" defTabSz="1219170" rtl="0" eaLnBrk="1" latinLnBrk="0" hangingPunct="1">
        <a:lnSpc>
          <a:spcPct val="100000"/>
        </a:lnSpc>
        <a:spcBef>
          <a:spcPts val="0"/>
        </a:spcBef>
        <a:spcAft>
          <a:spcPts val="1600"/>
        </a:spcAft>
        <a:buClr>
          <a:schemeClr val="tx2"/>
        </a:buClr>
        <a:buSzPct val="100000"/>
        <a:buFont typeface="Arial" pitchFamily="34" charset="0"/>
        <a:buChar char="­"/>
        <a:defRPr sz="6400" kern="1200">
          <a:solidFill>
            <a:schemeClr val="tx1"/>
          </a:solidFill>
          <a:latin typeface="Arial" panose="020B0604020202020204" pitchFamily="34" charset="0"/>
          <a:ea typeface="+mn-ea"/>
          <a:cs typeface="Arial" panose="020B0604020202020204" pitchFamily="34" charset="0"/>
        </a:defRPr>
      </a:lvl2pPr>
      <a:lvl3pPr marL="2137782" indent="-465656" algn="l" defTabSz="1219170" rtl="0" eaLnBrk="1" latinLnBrk="0" hangingPunct="1">
        <a:lnSpc>
          <a:spcPct val="100000"/>
        </a:lnSpc>
        <a:spcBef>
          <a:spcPts val="0"/>
        </a:spcBef>
        <a:spcAft>
          <a:spcPts val="1600"/>
        </a:spcAft>
        <a:buClr>
          <a:schemeClr val="tx2"/>
        </a:buClr>
        <a:buSzPct val="100000"/>
        <a:buFont typeface="Arial" panose="020B0604020202020204" pitchFamily="34" charset="0"/>
        <a:buChar char="•"/>
        <a:tabLst/>
        <a:defRPr sz="5334" kern="1200">
          <a:solidFill>
            <a:schemeClr val="tx1"/>
          </a:solidFill>
          <a:latin typeface="Arial" panose="020B0604020202020204" pitchFamily="34" charset="0"/>
          <a:ea typeface="+mn-ea"/>
          <a:cs typeface="Arial" panose="020B0604020202020204" pitchFamily="34" charset="0"/>
        </a:defRPr>
      </a:lvl3pPr>
      <a:lvl4pPr marL="2438340" indent="-444490" algn="l" defTabSz="1219170" rtl="0" eaLnBrk="1" latinLnBrk="0" hangingPunct="1">
        <a:lnSpc>
          <a:spcPct val="100000"/>
        </a:lnSpc>
        <a:spcBef>
          <a:spcPts val="0"/>
        </a:spcBef>
        <a:spcAft>
          <a:spcPts val="2134"/>
        </a:spcAft>
        <a:buClr>
          <a:schemeClr val="accent4"/>
        </a:buClr>
        <a:buSzPct val="100000"/>
        <a:buFont typeface="Arial" panose="020B0604020202020204" pitchFamily="34" charset="0"/>
        <a:buChar char="•"/>
        <a:tabLst/>
        <a:defRPr sz="4800" kern="1200">
          <a:solidFill>
            <a:schemeClr val="tx1"/>
          </a:solidFill>
          <a:latin typeface="Calibri" panose="020F0502020204030204" pitchFamily="34" charset="0"/>
          <a:ea typeface="+mn-ea"/>
          <a:cs typeface="Arial"/>
        </a:defRPr>
      </a:lvl4pPr>
      <a:lvl5pPr marL="2887062" indent="-448722" algn="l" defTabSz="1219170" rtl="0" eaLnBrk="1" latinLnBrk="0" hangingPunct="1">
        <a:lnSpc>
          <a:spcPct val="100000"/>
        </a:lnSpc>
        <a:spcBef>
          <a:spcPts val="0"/>
        </a:spcBef>
        <a:spcAft>
          <a:spcPts val="2134"/>
        </a:spcAft>
        <a:buClr>
          <a:schemeClr val="bg1">
            <a:lumMod val="65000"/>
          </a:schemeClr>
        </a:buClr>
        <a:buFont typeface="Arial"/>
        <a:buChar char="•"/>
        <a:defRPr sz="4800" kern="1200">
          <a:solidFill>
            <a:schemeClr val="tx1"/>
          </a:solidFill>
          <a:latin typeface="Calibri" panose="020F0502020204030204" pitchFamily="34" charset="0"/>
          <a:ea typeface="+mn-ea"/>
          <a:cs typeface="Arial"/>
        </a:defRPr>
      </a:lvl5pPr>
      <a:lvl6pPr marL="6705432" indent="-609584" algn="l" defTabSz="1219170" rtl="0" eaLnBrk="1" latinLnBrk="0" hangingPunct="1">
        <a:lnSpc>
          <a:spcPct val="100000"/>
        </a:lnSpc>
        <a:spcBef>
          <a:spcPts val="0"/>
        </a:spcBef>
        <a:spcAft>
          <a:spcPts val="2134"/>
        </a:spcAft>
        <a:buFont typeface="Arial"/>
        <a:buChar char="•"/>
        <a:defRPr sz="4800" kern="1200" baseline="0">
          <a:solidFill>
            <a:schemeClr val="tx1"/>
          </a:solidFill>
          <a:latin typeface="+mn-lt"/>
          <a:ea typeface="+mn-ea"/>
          <a:cs typeface="+mn-cs"/>
        </a:defRPr>
      </a:lvl6pPr>
      <a:lvl7pPr marL="6718134" indent="0" algn="l" defTabSz="1219170" rtl="0" eaLnBrk="1" latinLnBrk="0" hangingPunct="1">
        <a:lnSpc>
          <a:spcPct val="100000"/>
        </a:lnSpc>
        <a:spcBef>
          <a:spcPts val="0"/>
        </a:spcBef>
        <a:spcAft>
          <a:spcPts val="2134"/>
        </a:spcAft>
        <a:buFont typeface="Arial"/>
        <a:buNone/>
        <a:defRPr sz="4800" kern="1200">
          <a:solidFill>
            <a:schemeClr val="tx1"/>
          </a:solidFill>
          <a:latin typeface="+mn-lt"/>
          <a:ea typeface="+mn-ea"/>
          <a:cs typeface="+mn-cs"/>
        </a:defRPr>
      </a:lvl7pPr>
      <a:lvl8pPr marL="6718134" indent="0" algn="l" defTabSz="1219170" rtl="0" eaLnBrk="1" latinLnBrk="0" hangingPunct="1">
        <a:lnSpc>
          <a:spcPct val="100000"/>
        </a:lnSpc>
        <a:spcBef>
          <a:spcPts val="0"/>
        </a:spcBef>
        <a:spcAft>
          <a:spcPts val="2134"/>
        </a:spcAft>
        <a:buFontTx/>
        <a:buNone/>
        <a:defRPr sz="4800" kern="1200">
          <a:solidFill>
            <a:schemeClr val="tx1"/>
          </a:solidFill>
          <a:latin typeface="+mn-lt"/>
          <a:ea typeface="+mn-ea"/>
          <a:cs typeface="+mn-cs"/>
        </a:defRPr>
      </a:lvl8pPr>
      <a:lvl9pPr marL="6718134" indent="0" algn="l" defTabSz="1219170" rtl="0" eaLnBrk="1" latinLnBrk="0" hangingPunct="1">
        <a:lnSpc>
          <a:spcPct val="100000"/>
        </a:lnSpc>
        <a:spcBef>
          <a:spcPts val="0"/>
        </a:spcBef>
        <a:spcAft>
          <a:spcPts val="2134"/>
        </a:spcAft>
        <a:buFontTx/>
        <a:buNone/>
        <a:defRPr sz="4800" kern="1200">
          <a:solidFill>
            <a:schemeClr val="tx1"/>
          </a:solidFill>
          <a:latin typeface="+mn-lt"/>
          <a:ea typeface="+mn-ea"/>
          <a:cs typeface="+mn-cs"/>
        </a:defRPr>
      </a:lvl9pPr>
    </p:bodyStyle>
    <p:otherStyle>
      <a:defPPr>
        <a:defRPr lang="en-US"/>
      </a:defPPr>
      <a:lvl1pPr marL="0" algn="l" defTabSz="1219170" rtl="0" eaLnBrk="1" latinLnBrk="0" hangingPunct="1">
        <a:defRPr sz="4800" kern="1200">
          <a:solidFill>
            <a:schemeClr val="tx1"/>
          </a:solidFill>
          <a:latin typeface="+mn-lt"/>
          <a:ea typeface="+mn-ea"/>
          <a:cs typeface="+mn-cs"/>
        </a:defRPr>
      </a:lvl1pPr>
      <a:lvl2pPr marL="1219170" algn="l" defTabSz="1219170" rtl="0" eaLnBrk="1" latinLnBrk="0" hangingPunct="1">
        <a:defRPr sz="4800" kern="1200">
          <a:solidFill>
            <a:schemeClr val="tx1"/>
          </a:solidFill>
          <a:latin typeface="+mn-lt"/>
          <a:ea typeface="+mn-ea"/>
          <a:cs typeface="+mn-cs"/>
        </a:defRPr>
      </a:lvl2pPr>
      <a:lvl3pPr marL="2438340" algn="l" defTabSz="1219170" rtl="0" eaLnBrk="1" latinLnBrk="0" hangingPunct="1">
        <a:defRPr sz="4800" kern="1200">
          <a:solidFill>
            <a:schemeClr val="tx1"/>
          </a:solidFill>
          <a:latin typeface="+mn-lt"/>
          <a:ea typeface="+mn-ea"/>
          <a:cs typeface="+mn-cs"/>
        </a:defRPr>
      </a:lvl3pPr>
      <a:lvl4pPr marL="3657508" algn="l" defTabSz="1219170" rtl="0" eaLnBrk="1" latinLnBrk="0" hangingPunct="1">
        <a:defRPr sz="4800" kern="1200">
          <a:solidFill>
            <a:schemeClr val="tx1"/>
          </a:solidFill>
          <a:latin typeface="+mn-lt"/>
          <a:ea typeface="+mn-ea"/>
          <a:cs typeface="+mn-cs"/>
        </a:defRPr>
      </a:lvl4pPr>
      <a:lvl5pPr marL="4876678" algn="l" defTabSz="1219170" rtl="0" eaLnBrk="1" latinLnBrk="0" hangingPunct="1">
        <a:defRPr sz="4800" kern="1200">
          <a:solidFill>
            <a:schemeClr val="tx1"/>
          </a:solidFill>
          <a:latin typeface="+mn-lt"/>
          <a:ea typeface="+mn-ea"/>
          <a:cs typeface="+mn-cs"/>
        </a:defRPr>
      </a:lvl5pPr>
      <a:lvl6pPr marL="6095848" algn="l" defTabSz="1219170" rtl="0" eaLnBrk="1" latinLnBrk="0" hangingPunct="1">
        <a:defRPr sz="4800" kern="1200">
          <a:solidFill>
            <a:schemeClr val="tx1"/>
          </a:solidFill>
          <a:latin typeface="+mn-lt"/>
          <a:ea typeface="+mn-ea"/>
          <a:cs typeface="+mn-cs"/>
        </a:defRPr>
      </a:lvl6pPr>
      <a:lvl7pPr marL="7315018" algn="l" defTabSz="1219170" rtl="0" eaLnBrk="1" latinLnBrk="0" hangingPunct="1">
        <a:defRPr sz="4800" kern="1200">
          <a:solidFill>
            <a:schemeClr val="tx1"/>
          </a:solidFill>
          <a:latin typeface="+mn-lt"/>
          <a:ea typeface="+mn-ea"/>
          <a:cs typeface="+mn-cs"/>
        </a:defRPr>
      </a:lvl7pPr>
      <a:lvl8pPr marL="8534186" algn="l" defTabSz="1219170" rtl="0" eaLnBrk="1" latinLnBrk="0" hangingPunct="1">
        <a:defRPr sz="4800" kern="1200">
          <a:solidFill>
            <a:schemeClr val="tx1"/>
          </a:solidFill>
          <a:latin typeface="+mn-lt"/>
          <a:ea typeface="+mn-ea"/>
          <a:cs typeface="+mn-cs"/>
        </a:defRPr>
      </a:lvl8pPr>
      <a:lvl9pPr marL="9753356" algn="l" defTabSz="1219170" rtl="0" eaLnBrk="1" latinLnBrk="0" hangingPunct="1">
        <a:defRPr sz="4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microsoft.com/office/2018/10/relationships/comments" Target="../comments/modernComment_121_1C41D81E.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sara.pena@sjhcon.edu"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forms.cloud.microsoft/r/WJLaXeZ2s7" TargetMode="External"/><Relationship Id="rId2" Type="http://schemas.openxmlformats.org/officeDocument/2006/relationships/hyperlink" Target="https://forms.cloud.microsoft/r/78wG3U3X92"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dhr.ny.gov/report" TargetMode="External"/><Relationship Id="rId2" Type="http://schemas.openxmlformats.org/officeDocument/2006/relationships/hyperlink" Target="https://www.ed.gov/laws-and-policy/civil-rights-laws/file-complain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2C6FB-C7E3-0C34-A3C1-DBCE719BB298}"/>
              </a:ext>
            </a:extLst>
          </p:cNvPr>
          <p:cNvSpPr>
            <a:spLocks noGrp="1"/>
          </p:cNvSpPr>
          <p:nvPr>
            <p:ph type="ctrTitle"/>
          </p:nvPr>
        </p:nvSpPr>
        <p:spPr/>
        <p:txBody>
          <a:bodyPr/>
          <a:lstStyle/>
          <a:p>
            <a:r>
              <a:rPr lang="en-US">
                <a:latin typeface="Arial"/>
                <a:cs typeface="Arial"/>
              </a:rPr>
              <a:t>Title VI Education for Students, Faculty and Staff</a:t>
            </a:r>
            <a:endParaRPr lang="en-US"/>
          </a:p>
        </p:txBody>
      </p:sp>
      <p:sp>
        <p:nvSpPr>
          <p:cNvPr id="3" name="Subtitle 2">
            <a:extLst>
              <a:ext uri="{FF2B5EF4-FFF2-40B4-BE49-F238E27FC236}">
                <a16:creationId xmlns:a16="http://schemas.microsoft.com/office/drawing/2014/main" id="{2FE2CDA2-8089-20FE-560E-1D5F76AA0663}"/>
              </a:ext>
            </a:extLst>
          </p:cNvPr>
          <p:cNvSpPr>
            <a:spLocks noGrp="1"/>
          </p:cNvSpPr>
          <p:nvPr>
            <p:ph type="subTitle" idx="1"/>
          </p:nvPr>
        </p:nvSpPr>
        <p:spPr/>
        <p:txBody>
          <a:bodyPr vert="horz" lIns="0" tIns="91440" rIns="91440" bIns="45720" rtlCol="0" anchor="t">
            <a:normAutofit/>
          </a:bodyPr>
          <a:lstStyle/>
          <a:p>
            <a:r>
              <a:rPr lang="en-US">
                <a:latin typeface="Arial"/>
                <a:cs typeface="Arial"/>
              </a:rPr>
              <a:t>July 2026</a:t>
            </a:r>
            <a:endParaRPr lang="en-US"/>
          </a:p>
        </p:txBody>
      </p:sp>
      <p:sp>
        <p:nvSpPr>
          <p:cNvPr id="4" name="Slide Number Placeholder 3">
            <a:extLst>
              <a:ext uri="{FF2B5EF4-FFF2-40B4-BE49-F238E27FC236}">
                <a16:creationId xmlns:a16="http://schemas.microsoft.com/office/drawing/2014/main" id="{64B9C713-72EA-3BC6-6042-6E33738C3C6E}"/>
              </a:ext>
            </a:extLst>
          </p:cNvPr>
          <p:cNvSpPr>
            <a:spLocks noGrp="1"/>
          </p:cNvSpPr>
          <p:nvPr>
            <p:ph type="sldNum" sz="quarter" idx="11"/>
          </p:nvPr>
        </p:nvSpPr>
        <p:spPr/>
        <p:txBody>
          <a:bodyPr/>
          <a:lstStyle/>
          <a:p>
            <a:fld id="{489F9553-C816-6842-8939-EE75ECF7EB2B}" type="slidenum">
              <a:rPr lang="en-US" smtClean="0"/>
              <a:pPr/>
              <a:t>1</a:t>
            </a:fld>
            <a:endParaRPr lang="en-US"/>
          </a:p>
        </p:txBody>
      </p:sp>
    </p:spTree>
    <p:extLst>
      <p:ext uri="{BB962C8B-B14F-4D97-AF65-F5344CB8AC3E}">
        <p14:creationId xmlns:p14="http://schemas.microsoft.com/office/powerpoint/2010/main" val="172677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485B2-551F-9290-B699-EB30E26B9812}"/>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3E9D7D37-FDDC-392E-485B-AAC16A7E02DC}"/>
              </a:ext>
            </a:extLst>
          </p:cNvPr>
          <p:cNvSpPr>
            <a:spLocks noGrp="1"/>
          </p:cNvSpPr>
          <p:nvPr>
            <p:ph type="body" sz="quarter" idx="22"/>
          </p:nvPr>
        </p:nvSpPr>
        <p:spPr>
          <a:xfrm>
            <a:off x="983665" y="475461"/>
            <a:ext cx="19162012" cy="3004339"/>
          </a:xfrm>
        </p:spPr>
        <p:txBody>
          <a:bodyPr/>
          <a:lstStyle/>
          <a:p>
            <a:r>
              <a:rPr lang="en-US" dirty="0">
                <a:solidFill>
                  <a:schemeClr val="tx1">
                    <a:lumMod val="50000"/>
                  </a:schemeClr>
                </a:solidFill>
              </a:rPr>
              <a:t>Situational Examples That Could Raise </a:t>
            </a:r>
          </a:p>
          <a:p>
            <a:r>
              <a:rPr lang="en-US" dirty="0">
                <a:solidFill>
                  <a:schemeClr val="tx1">
                    <a:lumMod val="50000"/>
                  </a:schemeClr>
                </a:solidFill>
              </a:rPr>
              <a:t>Title VI Concerns</a:t>
            </a:r>
          </a:p>
        </p:txBody>
      </p:sp>
      <p:sp>
        <p:nvSpPr>
          <p:cNvPr id="6" name="TextBox 5">
            <a:extLst>
              <a:ext uri="{FF2B5EF4-FFF2-40B4-BE49-F238E27FC236}">
                <a16:creationId xmlns:a16="http://schemas.microsoft.com/office/drawing/2014/main" id="{AE7D7875-AFE8-C343-3314-6D9ECDE9EA9A}"/>
              </a:ext>
            </a:extLst>
          </p:cNvPr>
          <p:cNvSpPr txBox="1"/>
          <p:nvPr/>
        </p:nvSpPr>
        <p:spPr>
          <a:xfrm>
            <a:off x="2365677" y="4703211"/>
            <a:ext cx="17780000" cy="35650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417268" lvl="1" indent="0" algn="l">
              <a:lnSpc>
                <a:spcPts val="5411"/>
              </a:lnSpc>
              <a:spcBef>
                <a:spcPct val="0"/>
              </a:spcBef>
              <a:buSzPct val="100000"/>
            </a:pPr>
            <a:r>
              <a:rPr lang="en-US" sz="4400" spc="-115" dirty="0">
                <a:solidFill>
                  <a:srgbClr val="000000"/>
                </a:solidFill>
                <a:latin typeface="+mn-lt"/>
                <a:ea typeface="Proxima Nova 2"/>
                <a:cs typeface="Proxima Nova 2"/>
                <a:sym typeface="Proxima Nova 2"/>
              </a:rPr>
              <a:t>Example 3: The day after a university student expressed concerns of discrimination on the basis of race in grading by his instructor, the instructor filed two academic integrity reports against him—each relating to assignments that had been reviewed and graded by the instructor before the student expressed his concerns</a:t>
            </a:r>
            <a:endParaRPr kumimoji="0" lang="en-US" sz="2400" b="0" i="0" u="none" strike="noStrike" cap="none" spc="0" normalizeH="0" baseline="0" dirty="0">
              <a:ln>
                <a:noFill/>
              </a:ln>
              <a:solidFill>
                <a:srgbClr val="5E5E5E"/>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365466547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1F459-CC0C-7A89-152B-E02CEDEB5396}"/>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97A0B7F8-C7D6-0D29-23CB-961C5025978D}"/>
              </a:ext>
            </a:extLst>
          </p:cNvPr>
          <p:cNvSpPr>
            <a:spLocks noGrp="1"/>
          </p:cNvSpPr>
          <p:nvPr>
            <p:ph type="body" sz="quarter" idx="22"/>
          </p:nvPr>
        </p:nvSpPr>
        <p:spPr>
          <a:xfrm>
            <a:off x="983665" y="475461"/>
            <a:ext cx="21161658" cy="2357529"/>
          </a:xfrm>
        </p:spPr>
        <p:txBody>
          <a:bodyPr/>
          <a:lstStyle/>
          <a:p>
            <a:r>
              <a:rPr lang="en-US" dirty="0">
                <a:solidFill>
                  <a:schemeClr val="tx1">
                    <a:lumMod val="50000"/>
                  </a:schemeClr>
                </a:solidFill>
              </a:rPr>
              <a:t>First Amendment Considerations – Requirements </a:t>
            </a:r>
          </a:p>
        </p:txBody>
      </p:sp>
      <p:sp>
        <p:nvSpPr>
          <p:cNvPr id="6" name="TextBox 5">
            <a:extLst>
              <a:ext uri="{FF2B5EF4-FFF2-40B4-BE49-F238E27FC236}">
                <a16:creationId xmlns:a16="http://schemas.microsoft.com/office/drawing/2014/main" id="{0DFD9B39-05CD-5363-AF20-481AFDD04BF7}"/>
              </a:ext>
            </a:extLst>
          </p:cNvPr>
          <p:cNvSpPr txBox="1"/>
          <p:nvPr/>
        </p:nvSpPr>
        <p:spPr>
          <a:xfrm>
            <a:off x="2238677" y="3179238"/>
            <a:ext cx="17780000" cy="46269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Schools may not restrict any rights otherwise protected by the First Amendment, including the freedom of speech, but must comply with Title VI even when protected speech is involved.</a:t>
            </a:r>
          </a:p>
          <a:p>
            <a:pPr marL="1103068" lvl="1" indent="-685800" algn="l">
              <a:lnSpc>
                <a:spcPts val="5411"/>
              </a:lnSpc>
              <a:spcBef>
                <a:spcPct val="0"/>
              </a:spcBef>
              <a:buSzPct val="100000"/>
              <a:buFont typeface="Arial" panose="020B0604020202020204" pitchFamily="34" charset="0"/>
              <a:buChar char="•"/>
            </a:pPr>
            <a:endParaRPr lang="en-US" sz="4400" spc="-115" dirty="0">
              <a:solidFill>
                <a:srgbClr val="000000"/>
              </a:solidFill>
              <a:latin typeface="+mn-lt"/>
              <a:ea typeface="Proxima Nova 2"/>
              <a:cs typeface="Proxima Nova 2"/>
              <a:sym typeface="Proxima Nova 2"/>
            </a:endParaRP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Schools may need to take remedial actions where protected speech contributes to a hostile environment.</a:t>
            </a:r>
          </a:p>
          <a:p>
            <a:pPr marR="0" algn="l" defTabSz="2438338" rtl="0" fontAlgn="auto" latinLnBrk="0" hangingPunct="0">
              <a:lnSpc>
                <a:spcPct val="100000"/>
              </a:lnSpc>
              <a:spcBef>
                <a:spcPts val="0"/>
              </a:spcBef>
              <a:spcAft>
                <a:spcPts val="0"/>
              </a:spcAft>
              <a:buClrTx/>
              <a:buSzTx/>
              <a:tabLst/>
            </a:pPr>
            <a:endParaRPr kumimoji="0" lang="en-US" sz="2400" b="0" i="0" u="none" strike="noStrike" cap="none" spc="0" normalizeH="0" baseline="0" dirty="0">
              <a:ln>
                <a:noFill/>
              </a:ln>
              <a:solidFill>
                <a:srgbClr val="5E5E5E"/>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3915125598"/>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338CC-B259-1FBD-15B0-7EC79A18A136}"/>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88AA6354-2064-1E70-16AF-B058A6FDCEAA}"/>
              </a:ext>
            </a:extLst>
          </p:cNvPr>
          <p:cNvSpPr>
            <a:spLocks noGrp="1"/>
          </p:cNvSpPr>
          <p:nvPr>
            <p:ph type="body" sz="quarter" idx="22"/>
          </p:nvPr>
        </p:nvSpPr>
        <p:spPr>
          <a:xfrm>
            <a:off x="983665" y="1005538"/>
            <a:ext cx="19162012" cy="1257301"/>
          </a:xfrm>
        </p:spPr>
        <p:txBody>
          <a:bodyPr/>
          <a:lstStyle/>
          <a:p>
            <a:r>
              <a:rPr lang="en-US" dirty="0">
                <a:solidFill>
                  <a:schemeClr val="tx1">
                    <a:lumMod val="50000"/>
                  </a:schemeClr>
                </a:solidFill>
              </a:rPr>
              <a:t>First Amendment Considerations – Actions </a:t>
            </a:r>
          </a:p>
        </p:txBody>
      </p:sp>
      <p:sp>
        <p:nvSpPr>
          <p:cNvPr id="4" name="Text Placeholder 3">
            <a:extLst>
              <a:ext uri="{FF2B5EF4-FFF2-40B4-BE49-F238E27FC236}">
                <a16:creationId xmlns:a16="http://schemas.microsoft.com/office/drawing/2014/main" id="{B6BBBF2A-DEF3-426D-C447-6DAADE3BDDF5}"/>
              </a:ext>
            </a:extLst>
          </p:cNvPr>
          <p:cNvSpPr>
            <a:spLocks noGrp="1"/>
          </p:cNvSpPr>
          <p:nvPr>
            <p:ph type="body" sz="quarter" idx="23"/>
          </p:nvPr>
        </p:nvSpPr>
        <p:spPr>
          <a:xfrm>
            <a:off x="1899934" y="3059162"/>
            <a:ext cx="17329473" cy="1834248"/>
          </a:xfrm>
        </p:spPr>
        <p:txBody>
          <a:bodyPr>
            <a:normAutofit/>
          </a:bodyPr>
          <a:lstStyle/>
          <a:p>
            <a:r>
              <a:rPr lang="en-US" sz="3600" b="0" dirty="0"/>
              <a:t>Actions to address protected speech that contributes to a hostile environment could include:</a:t>
            </a:r>
          </a:p>
        </p:txBody>
      </p:sp>
      <p:sp>
        <p:nvSpPr>
          <p:cNvPr id="6" name="TextBox 5">
            <a:extLst>
              <a:ext uri="{FF2B5EF4-FFF2-40B4-BE49-F238E27FC236}">
                <a16:creationId xmlns:a16="http://schemas.microsoft.com/office/drawing/2014/main" id="{AECDE8F1-4C7D-4280-BD96-8A940029F674}"/>
              </a:ext>
            </a:extLst>
          </p:cNvPr>
          <p:cNvSpPr txBox="1"/>
          <p:nvPr/>
        </p:nvSpPr>
        <p:spPr>
          <a:xfrm>
            <a:off x="1899934" y="5237043"/>
            <a:ext cx="17780000" cy="324191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Communicating opposition to any hurtful or offensive opinions;</a:t>
            </a: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Providing counseling and support for students affected by harassment;</a:t>
            </a: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Taking steps to establish a welcoming and respectful school community</a:t>
            </a:r>
          </a:p>
          <a:p>
            <a:pPr marL="342900" marR="0" indent="-342900" algn="l" defTabSz="2438338" rtl="0" fontAlgn="auto" latinLnBrk="0" hangingPunct="0">
              <a:lnSpc>
                <a:spcPct val="100000"/>
              </a:lnSpc>
              <a:spcBef>
                <a:spcPts val="0"/>
              </a:spcBef>
              <a:spcAft>
                <a:spcPts val="0"/>
              </a:spcAft>
              <a:buClrTx/>
              <a:buSzTx/>
              <a:buFont typeface="Arial" panose="020B0604020202020204" pitchFamily="34" charset="0"/>
              <a:buChar char="•"/>
              <a:tabLst/>
            </a:pPr>
            <a:endParaRPr kumimoji="0" lang="en-US" sz="2400" b="0" i="0" u="none" strike="noStrike" cap="none" spc="0" normalizeH="0" baseline="0" dirty="0">
              <a:ln>
                <a:noFill/>
              </a:ln>
              <a:solidFill>
                <a:srgbClr val="5E5E5E"/>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394091517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ECB84-38EC-DA0F-56F9-E26C2685330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6840313-FEE2-E644-64B8-3161B464962C}"/>
              </a:ext>
            </a:extLst>
          </p:cNvPr>
          <p:cNvSpPr>
            <a:spLocks noGrp="1"/>
          </p:cNvSpPr>
          <p:nvPr>
            <p:ph type="body" sz="quarter" idx="21"/>
          </p:nvPr>
        </p:nvSpPr>
        <p:spPr/>
        <p:txBody>
          <a:bodyPr/>
          <a:lstStyle/>
          <a:p>
            <a:endParaRPr lang="en-US"/>
          </a:p>
        </p:txBody>
      </p:sp>
      <p:sp>
        <p:nvSpPr>
          <p:cNvPr id="3" name="Text Placeholder 2">
            <a:extLst>
              <a:ext uri="{FF2B5EF4-FFF2-40B4-BE49-F238E27FC236}">
                <a16:creationId xmlns:a16="http://schemas.microsoft.com/office/drawing/2014/main" id="{315EB0A0-AFC2-31DD-A63C-4584296F79E1}"/>
              </a:ext>
            </a:extLst>
          </p:cNvPr>
          <p:cNvSpPr>
            <a:spLocks noGrp="1"/>
          </p:cNvSpPr>
          <p:nvPr>
            <p:ph type="body" sz="quarter" idx="22"/>
          </p:nvPr>
        </p:nvSpPr>
        <p:spPr>
          <a:xfrm>
            <a:off x="1208928" y="732120"/>
            <a:ext cx="19162012" cy="1257301"/>
          </a:xfrm>
        </p:spPr>
        <p:txBody>
          <a:bodyPr/>
          <a:lstStyle/>
          <a:p>
            <a:r>
              <a:rPr lang="en-US" dirty="0">
                <a:solidFill>
                  <a:schemeClr val="tx1">
                    <a:lumMod val="50000"/>
                  </a:schemeClr>
                </a:solidFill>
              </a:rPr>
              <a:t>Title VI Policies and Procedures</a:t>
            </a:r>
          </a:p>
        </p:txBody>
      </p:sp>
      <p:sp>
        <p:nvSpPr>
          <p:cNvPr id="4" name="Text Placeholder 3">
            <a:extLst>
              <a:ext uri="{FF2B5EF4-FFF2-40B4-BE49-F238E27FC236}">
                <a16:creationId xmlns:a16="http://schemas.microsoft.com/office/drawing/2014/main" id="{28DC7FEA-7E20-5477-9D18-1FDF5DA07818}"/>
              </a:ext>
            </a:extLst>
          </p:cNvPr>
          <p:cNvSpPr>
            <a:spLocks noGrp="1"/>
          </p:cNvSpPr>
          <p:nvPr>
            <p:ph type="body" sz="quarter" idx="23"/>
          </p:nvPr>
        </p:nvSpPr>
        <p:spPr>
          <a:xfrm>
            <a:off x="1899934" y="2449562"/>
            <a:ext cx="17329473" cy="1834248"/>
          </a:xfrm>
        </p:spPr>
        <p:txBody>
          <a:bodyPr lIns="45719" tIns="45719" rIns="45719" bIns="45719" anchor="t">
            <a:normAutofit/>
          </a:bodyPr>
          <a:lstStyle/>
          <a:p>
            <a:r>
              <a:rPr lang="en-US" sz="3600" b="0" dirty="0"/>
              <a:t>St. Joseph’s College of Nursing Title VI policies and </a:t>
            </a:r>
            <a:r>
              <a:rPr lang="en-US" sz="3600" b="0"/>
              <a:t>procedures may be found in your student handbook</a:t>
            </a:r>
            <a:endParaRPr lang="en-US" sz="3600" b="0" dirty="0"/>
          </a:p>
        </p:txBody>
      </p:sp>
      <p:sp>
        <p:nvSpPr>
          <p:cNvPr id="6" name="TextBox 5">
            <a:extLst>
              <a:ext uri="{FF2B5EF4-FFF2-40B4-BE49-F238E27FC236}">
                <a16:creationId xmlns:a16="http://schemas.microsoft.com/office/drawing/2014/main" id="{0DA8196B-63D9-837D-A6A5-B3B4F0C3E52F}"/>
              </a:ext>
            </a:extLst>
          </p:cNvPr>
          <p:cNvSpPr txBox="1"/>
          <p:nvPr/>
        </p:nvSpPr>
        <p:spPr>
          <a:xfrm>
            <a:off x="1899934" y="3905761"/>
            <a:ext cx="17780000" cy="46269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Schools are prohibited from retaliating against students, staff, or any individual who reports or opposes discrimination or participates in investigations into allegations of discrimination.</a:t>
            </a: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When you report discrimination or participate in an investigation alleging discrimination, this school will only share information you provide us on a need-to-know basis or where required by law. </a:t>
            </a:r>
          </a:p>
          <a:p>
            <a:pPr marL="342900" marR="0" indent="-342900" algn="l" defTabSz="2438338" rtl="0" fontAlgn="auto" latinLnBrk="0" hangingPunct="0">
              <a:lnSpc>
                <a:spcPct val="100000"/>
              </a:lnSpc>
              <a:spcBef>
                <a:spcPts val="0"/>
              </a:spcBef>
              <a:spcAft>
                <a:spcPts val="0"/>
              </a:spcAft>
              <a:buClrTx/>
              <a:buSzTx/>
              <a:buFont typeface="Arial" panose="020B0604020202020204" pitchFamily="34" charset="0"/>
              <a:buChar char="•"/>
              <a:tabLst/>
            </a:pPr>
            <a:endParaRPr kumimoji="0" lang="en-US" sz="2400" b="0" i="0" u="none" strike="noStrike" cap="none" spc="0" normalizeH="0" baseline="0" dirty="0">
              <a:ln>
                <a:noFill/>
              </a:ln>
              <a:solidFill>
                <a:srgbClr val="5E5E5E"/>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474077214"/>
      </p:ext>
    </p:extLst>
  </p:cSld>
  <p:clrMapOvr>
    <a:masterClrMapping/>
  </p:clrMapOvr>
  <p:transition spd="med"/>
  <p:extLst>
    <p:ext uri="{6950BFC3-D8DA-4A85-94F7-54DA5524770B}">
      <p188:commentRel xmlns:p188="http://schemas.microsoft.com/office/powerpoint/2018/8/main" r:id="rId2"/>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Commodo viverra maecenas accumsan lacus vel facilisis volutpat est velit. Praesent tristique magna sit. Dictumst quisque sagittis purus sit amet volut. Ac ut consequat semper viverra nam libero. Elementum eu facilisis sed odio morbi lorem donec massa sap"/>
          <p:cNvSpPr txBox="1">
            <a:spLocks noGrp="1"/>
          </p:cNvSpPr>
          <p:nvPr>
            <p:ph type="body" sz="half" idx="1"/>
          </p:nvPr>
        </p:nvSpPr>
        <p:spPr>
          <a:xfrm>
            <a:off x="3854127" y="6644357"/>
            <a:ext cx="15487583" cy="4304349"/>
          </a:xfrm>
          <a:prstGeom prst="rect">
            <a:avLst/>
          </a:prstGeom>
        </p:spPr>
        <p:txBody>
          <a:bodyPr>
            <a:normAutofit/>
          </a:bodyPr>
          <a:lstStyle/>
          <a:p>
            <a:pPr marL="0" indent="0" algn="ctr" fontAlgn="base">
              <a:buNone/>
            </a:pPr>
            <a:r>
              <a:rPr lang="en-US" sz="5400" dirty="0"/>
              <a:t>Sara Peña </a:t>
            </a:r>
          </a:p>
          <a:p>
            <a:pPr marL="0" indent="0" algn="ctr" fontAlgn="base">
              <a:buNone/>
            </a:pPr>
            <a:r>
              <a:rPr lang="en-US" sz="5400" dirty="0"/>
              <a:t>315-448-5594 </a:t>
            </a:r>
          </a:p>
          <a:p>
            <a:pPr marL="0" indent="0" algn="ctr" fontAlgn="base">
              <a:buNone/>
            </a:pPr>
            <a:r>
              <a:rPr lang="en-US" sz="5400" dirty="0">
                <a:hlinkClick r:id="rId2"/>
              </a:rPr>
              <a:t>sara.pena@sjhcon.edu</a:t>
            </a:r>
            <a:r>
              <a:rPr lang="en-US" sz="5400" dirty="0"/>
              <a:t> </a:t>
            </a:r>
          </a:p>
        </p:txBody>
      </p:sp>
      <p:sp>
        <p:nvSpPr>
          <p:cNvPr id="159" name="Subtitle or big take away goes here, lorem ipsum dolor."/>
          <p:cNvSpPr txBox="1">
            <a:spLocks noGrp="1"/>
          </p:cNvSpPr>
          <p:nvPr>
            <p:ph type="body" idx="22"/>
          </p:nvPr>
        </p:nvSpPr>
        <p:spPr>
          <a:xfrm>
            <a:off x="3969414" y="3565584"/>
            <a:ext cx="15602870" cy="2413001"/>
          </a:xfrm>
          <a:prstGeom prst="rect">
            <a:avLst/>
          </a:prstGeom>
        </p:spPr>
        <p:txBody>
          <a:bodyPr/>
          <a:lstStyle/>
          <a:p>
            <a:pPr algn="ctr"/>
            <a:r>
              <a:rPr lang="en-US" b="1" dirty="0"/>
              <a:t>Title VI Coordinator/Investigator</a:t>
            </a:r>
            <a:endParaRPr dirty="0"/>
          </a:p>
        </p:txBody>
      </p:sp>
      <p:sp>
        <p:nvSpPr>
          <p:cNvPr id="160" name="Slide title goes here."/>
          <p:cNvSpPr txBox="1">
            <a:spLocks noGrp="1"/>
          </p:cNvSpPr>
          <p:nvPr>
            <p:ph type="body" idx="23"/>
          </p:nvPr>
        </p:nvSpPr>
        <p:spPr>
          <a:xfrm>
            <a:off x="983665" y="1104111"/>
            <a:ext cx="19162012" cy="1257301"/>
          </a:xfrm>
          <a:prstGeom prst="rect">
            <a:avLst/>
          </a:prstGeom>
        </p:spPr>
        <p:txBody>
          <a:bodyPr/>
          <a:lstStyle/>
          <a:p>
            <a:r>
              <a:rPr lang="en-US" dirty="0">
                <a:solidFill>
                  <a:schemeClr val="tx1">
                    <a:lumMod val="50000"/>
                  </a:schemeClr>
                </a:solidFill>
              </a:rPr>
              <a:t>Reporting</a:t>
            </a:r>
            <a:endParaRPr dirty="0">
              <a:solidFill>
                <a:schemeClr val="tx1">
                  <a:lumMod val="50000"/>
                </a:schemeClr>
              </a:solidFill>
            </a:endParaRPr>
          </a:p>
        </p:txBody>
      </p:sp>
      <p:sp>
        <p:nvSpPr>
          <p:cNvPr id="162"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14</a:t>
            </a:fld>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lide title goes here."/>
          <p:cNvSpPr txBox="1">
            <a:spLocks noGrp="1"/>
          </p:cNvSpPr>
          <p:nvPr>
            <p:ph type="body" idx="22"/>
          </p:nvPr>
        </p:nvSpPr>
        <p:spPr>
          <a:xfrm>
            <a:off x="983665" y="805661"/>
            <a:ext cx="19162012" cy="1257301"/>
          </a:xfrm>
          <a:prstGeom prst="rect">
            <a:avLst/>
          </a:prstGeom>
        </p:spPr>
        <p:txBody>
          <a:bodyPr/>
          <a:lstStyle/>
          <a:p>
            <a:r>
              <a:rPr lang="en-US" dirty="0">
                <a:solidFill>
                  <a:schemeClr val="tx1">
                    <a:lumMod val="50000"/>
                  </a:schemeClr>
                </a:solidFill>
              </a:rPr>
              <a:t>Reporting</a:t>
            </a:r>
            <a:endParaRPr dirty="0">
              <a:solidFill>
                <a:schemeClr val="tx1">
                  <a:lumMod val="50000"/>
                </a:schemeClr>
              </a:solidFill>
            </a:endParaRPr>
          </a:p>
        </p:txBody>
      </p:sp>
      <p:sp>
        <p:nvSpPr>
          <p:cNvPr id="166"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15</a:t>
            </a:fld>
            <a:endParaRPr/>
          </a:p>
        </p:txBody>
      </p:sp>
      <p:sp>
        <p:nvSpPr>
          <p:cNvPr id="168" name="Commodo viverra maecenas accumsan lacus vel facilisis volutpat est velit.…"/>
          <p:cNvSpPr txBox="1">
            <a:spLocks noGrp="1"/>
          </p:cNvSpPr>
          <p:nvPr>
            <p:ph type="body" idx="24"/>
          </p:nvPr>
        </p:nvSpPr>
        <p:spPr>
          <a:xfrm>
            <a:off x="3854127" y="2774155"/>
            <a:ext cx="16493252" cy="7789677"/>
          </a:xfrm>
          <a:prstGeom prst="rect">
            <a:avLst/>
          </a:prstGeom>
        </p:spPr>
        <p:txBody>
          <a:bodyPr>
            <a:normAutofit/>
          </a:bodyPr>
          <a:lstStyle/>
          <a:p>
            <a:pPr marL="0" indent="0">
              <a:buNone/>
            </a:pPr>
            <a:r>
              <a:rPr lang="en-US" sz="5400" dirty="0">
                <a:solidFill>
                  <a:schemeClr val="tx1">
                    <a:lumMod val="50000"/>
                  </a:schemeClr>
                </a:solidFill>
                <a:latin typeface="+mn-lt"/>
              </a:rPr>
              <a:t>Students may report concerns of discrimination or harassment through the below forms or directly to the Title VI Coordinator. The Anonymous Reporting Form allows individuals to submit concerns without providing their identity, while the Confidential Reporting Form requires the names of both the complainant and the respondent. Reports may be made by the affected individual or by a third party. </a:t>
            </a:r>
          </a:p>
          <a:p>
            <a:pPr marL="0" indent="0" algn="ctr">
              <a:buNone/>
            </a:pPr>
            <a:r>
              <a:rPr lang="en-US" sz="4800" u="sng" dirty="0">
                <a:hlinkClick r:id="rId2"/>
              </a:rPr>
              <a:t>SJCON Title VI Anonymous Reporting Form</a:t>
            </a:r>
            <a:r>
              <a:rPr lang="en-US" sz="4800" dirty="0"/>
              <a:t> </a:t>
            </a:r>
          </a:p>
          <a:p>
            <a:pPr marL="0" indent="0" algn="ctr">
              <a:buNone/>
            </a:pPr>
            <a:r>
              <a:rPr lang="en-US" sz="4800" u="sng" dirty="0">
                <a:hlinkClick r:id="rId3"/>
              </a:rPr>
              <a:t>SJCON Title VI Confidential Reporting Form</a:t>
            </a:r>
            <a:r>
              <a:rPr lang="en-US" sz="4800" dirty="0"/>
              <a:t> </a:t>
            </a:r>
          </a:p>
          <a:p>
            <a:pPr marL="0" indent="0" fontAlgn="base">
              <a:buNone/>
            </a:pPr>
            <a:endParaRPr lang="en-US" dirty="0"/>
          </a:p>
          <a:p>
            <a:pPr marL="0" indent="0">
              <a:buNone/>
            </a:pPr>
            <a:endParaRPr dirty="0"/>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D2908-E1C3-424E-2898-4BA5ADAF8A9F}"/>
            </a:ext>
          </a:extLst>
        </p:cNvPr>
        <p:cNvGrpSpPr/>
        <p:nvPr/>
      </p:nvGrpSpPr>
      <p:grpSpPr>
        <a:xfrm>
          <a:off x="0" y="0"/>
          <a:ext cx="0" cy="0"/>
          <a:chOff x="0" y="0"/>
          <a:chExt cx="0" cy="0"/>
        </a:xfrm>
      </p:grpSpPr>
      <p:sp>
        <p:nvSpPr>
          <p:cNvPr id="165" name="Slide title goes here.">
            <a:extLst>
              <a:ext uri="{FF2B5EF4-FFF2-40B4-BE49-F238E27FC236}">
                <a16:creationId xmlns:a16="http://schemas.microsoft.com/office/drawing/2014/main" id="{C36BD7DC-40DC-76EB-BAF4-BEEF57C5A6E3}"/>
              </a:ext>
            </a:extLst>
          </p:cNvPr>
          <p:cNvSpPr txBox="1">
            <a:spLocks noGrp="1"/>
          </p:cNvSpPr>
          <p:nvPr>
            <p:ph type="body" idx="22"/>
          </p:nvPr>
        </p:nvSpPr>
        <p:spPr>
          <a:prstGeom prst="rect">
            <a:avLst/>
          </a:prstGeom>
        </p:spPr>
        <p:txBody>
          <a:bodyPr/>
          <a:lstStyle/>
          <a:p>
            <a:r>
              <a:rPr lang="en-US" dirty="0">
                <a:solidFill>
                  <a:schemeClr val="tx1">
                    <a:lumMod val="50000"/>
                  </a:schemeClr>
                </a:solidFill>
              </a:rPr>
              <a:t>Faculty and Staff Duty to Report</a:t>
            </a:r>
          </a:p>
        </p:txBody>
      </p:sp>
      <p:sp>
        <p:nvSpPr>
          <p:cNvPr id="166" name="Slide Number">
            <a:extLst>
              <a:ext uri="{FF2B5EF4-FFF2-40B4-BE49-F238E27FC236}">
                <a16:creationId xmlns:a16="http://schemas.microsoft.com/office/drawing/2014/main" id="{2FB5207B-F1D2-009D-3662-938D5424074E}"/>
              </a:ext>
            </a:extLst>
          </p:cNvP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16</a:t>
            </a:fld>
            <a:endParaRPr/>
          </a:p>
        </p:txBody>
      </p:sp>
      <p:sp>
        <p:nvSpPr>
          <p:cNvPr id="168" name="Commodo viverra maecenas accumsan lacus vel facilisis volutpat est velit.…">
            <a:extLst>
              <a:ext uri="{FF2B5EF4-FFF2-40B4-BE49-F238E27FC236}">
                <a16:creationId xmlns:a16="http://schemas.microsoft.com/office/drawing/2014/main" id="{BADF12F2-B623-1FDC-A127-96B9A78EB4A5}"/>
              </a:ext>
            </a:extLst>
          </p:cNvPr>
          <p:cNvSpPr txBox="1">
            <a:spLocks noGrp="1"/>
          </p:cNvSpPr>
          <p:nvPr>
            <p:ph type="body" idx="24"/>
          </p:nvPr>
        </p:nvSpPr>
        <p:spPr>
          <a:xfrm>
            <a:off x="3854127" y="2774155"/>
            <a:ext cx="16493252" cy="7741445"/>
          </a:xfrm>
          <a:prstGeom prst="rect">
            <a:avLst/>
          </a:prstGeom>
        </p:spPr>
        <p:txBody>
          <a:bodyPr>
            <a:normAutofit/>
          </a:bodyPr>
          <a:lstStyle/>
          <a:p>
            <a:pPr marL="0" indent="0" algn="ctr">
              <a:buNone/>
            </a:pPr>
            <a:r>
              <a:rPr lang="en-US" sz="6600" dirty="0">
                <a:solidFill>
                  <a:schemeClr val="tx1">
                    <a:lumMod val="50000"/>
                  </a:schemeClr>
                </a:solidFill>
                <a:latin typeface="+mn-lt"/>
              </a:rPr>
              <a:t>All faculty and staff have a duty to report discrimination covered under Title VI.</a:t>
            </a:r>
          </a:p>
          <a:p>
            <a:pPr marL="0" indent="0" algn="ctr">
              <a:buNone/>
            </a:pPr>
            <a:r>
              <a:rPr lang="en-US" sz="6600" spc="-165" dirty="0">
                <a:solidFill>
                  <a:schemeClr val="tx1">
                    <a:lumMod val="50000"/>
                  </a:schemeClr>
                </a:solidFill>
                <a:latin typeface="+mn-lt"/>
                <a:ea typeface="Proxima Nova 2"/>
                <a:cs typeface="Proxima Nova 2"/>
                <a:sym typeface="Proxima Nova 2"/>
              </a:rPr>
              <a:t>Institutions will be found in violation of Title VI if they fail to respond to conduct that discriminates on the basis of race, color, or national origin when its officials knew or should have known of the conduct.</a:t>
            </a:r>
          </a:p>
          <a:p>
            <a:pPr marL="0" indent="0">
              <a:buNone/>
            </a:pPr>
            <a:endParaRPr lang="en-US" sz="4400" dirty="0">
              <a:solidFill>
                <a:schemeClr val="tx1">
                  <a:lumMod val="50000"/>
                </a:schemeClr>
              </a:solidFill>
              <a:latin typeface="+mn-lt"/>
            </a:endParaRPr>
          </a:p>
          <a:p>
            <a:pPr marL="0" indent="0" fontAlgn="base">
              <a:buNone/>
            </a:pPr>
            <a:endParaRPr lang="en-US" dirty="0"/>
          </a:p>
          <a:p>
            <a:pPr marL="0" indent="0">
              <a:buNone/>
            </a:pPr>
            <a:endParaRPr dirty="0"/>
          </a:p>
        </p:txBody>
      </p:sp>
    </p:spTree>
    <p:extLst>
      <p:ext uri="{BB962C8B-B14F-4D97-AF65-F5344CB8AC3E}">
        <p14:creationId xmlns:p14="http://schemas.microsoft.com/office/powerpoint/2010/main" val="4221774927"/>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FFE38-5754-F93C-2D8E-626519B59892}"/>
            </a:ext>
          </a:extLst>
        </p:cNvPr>
        <p:cNvGrpSpPr/>
        <p:nvPr/>
      </p:nvGrpSpPr>
      <p:grpSpPr>
        <a:xfrm>
          <a:off x="0" y="0"/>
          <a:ext cx="0" cy="0"/>
          <a:chOff x="0" y="0"/>
          <a:chExt cx="0" cy="0"/>
        </a:xfrm>
      </p:grpSpPr>
      <p:sp>
        <p:nvSpPr>
          <p:cNvPr id="150" name="Commodo viverra maecenas accumsan lacus vel facilisis volutpat est velit.…">
            <a:extLst>
              <a:ext uri="{FF2B5EF4-FFF2-40B4-BE49-F238E27FC236}">
                <a16:creationId xmlns:a16="http://schemas.microsoft.com/office/drawing/2014/main" id="{28557054-21B6-4235-344B-C1DF00D2053E}"/>
              </a:ext>
            </a:extLst>
          </p:cNvPr>
          <p:cNvSpPr txBox="1">
            <a:spLocks noGrp="1"/>
          </p:cNvSpPr>
          <p:nvPr>
            <p:ph type="body" sz="half" idx="1"/>
          </p:nvPr>
        </p:nvSpPr>
        <p:spPr>
          <a:xfrm>
            <a:off x="3143244" y="3371768"/>
            <a:ext cx="18097512" cy="7931232"/>
          </a:xfrm>
          <a:prstGeom prst="rect">
            <a:avLst/>
          </a:prstGeom>
        </p:spPr>
        <p:txBody>
          <a:bodyPr>
            <a:normAutofit/>
          </a:bodyPr>
          <a:lstStyle/>
          <a:p>
            <a:pPr marL="0" indent="0" algn="ctr">
              <a:buNone/>
            </a:pPr>
            <a:r>
              <a:rPr lang="en-US" sz="6000" b="1" dirty="0">
                <a:solidFill>
                  <a:schemeClr val="tx1">
                    <a:lumMod val="50000"/>
                  </a:schemeClr>
                </a:solidFill>
                <a:latin typeface="+mn-lt"/>
              </a:rPr>
              <a:t>New York State Human Rights Law Section 296.4</a:t>
            </a:r>
          </a:p>
          <a:p>
            <a:pPr marL="0" indent="0" algn="ctr">
              <a:buNone/>
            </a:pPr>
            <a:r>
              <a:rPr lang="en-US" sz="6000" dirty="0">
                <a:solidFill>
                  <a:schemeClr val="tx1">
                    <a:lumMod val="50000"/>
                  </a:schemeClr>
                </a:solidFill>
                <a:latin typeface="+mn-lt"/>
              </a:rPr>
              <a:t> “It shall be an unlawful discriminatory practice for an educational institution to deny the use of its facilities to any person otherwise qualified, or to permit the harassment of any student or applicant, by reason of his race, color, religion, disability, national origin, citizenship or immigration status, sexual orientation, gender identity or expression, military status, sex, age, marital status, or status as a victim of domestic violence…”</a:t>
            </a:r>
          </a:p>
          <a:p>
            <a:pPr marL="0" indent="0">
              <a:buNone/>
            </a:pPr>
            <a:endParaRPr sz="4800" dirty="0"/>
          </a:p>
        </p:txBody>
      </p:sp>
      <p:sp>
        <p:nvSpPr>
          <p:cNvPr id="153" name="Slide title goes here.">
            <a:extLst>
              <a:ext uri="{FF2B5EF4-FFF2-40B4-BE49-F238E27FC236}">
                <a16:creationId xmlns:a16="http://schemas.microsoft.com/office/drawing/2014/main" id="{C0F31A7F-48CB-EB8F-99DC-60A967034BBE}"/>
              </a:ext>
            </a:extLst>
          </p:cNvPr>
          <p:cNvSpPr txBox="1">
            <a:spLocks noGrp="1"/>
          </p:cNvSpPr>
          <p:nvPr>
            <p:ph type="body" idx="23"/>
          </p:nvPr>
        </p:nvSpPr>
        <p:spPr>
          <a:xfrm>
            <a:off x="983664" y="475461"/>
            <a:ext cx="21141549" cy="1257301"/>
          </a:xfrm>
          <a:prstGeom prst="rect">
            <a:avLst/>
          </a:prstGeom>
        </p:spPr>
        <p:txBody>
          <a:bodyPr/>
          <a:lstStyle/>
          <a:p>
            <a:r>
              <a:rPr lang="en-US" dirty="0">
                <a:solidFill>
                  <a:schemeClr val="tx1">
                    <a:lumMod val="50000"/>
                  </a:schemeClr>
                </a:solidFill>
              </a:rPr>
              <a:t>New York State Human Rights Law Section 296.4</a:t>
            </a:r>
          </a:p>
        </p:txBody>
      </p:sp>
      <p:sp>
        <p:nvSpPr>
          <p:cNvPr id="155" name="Slide Number">
            <a:extLst>
              <a:ext uri="{FF2B5EF4-FFF2-40B4-BE49-F238E27FC236}">
                <a16:creationId xmlns:a16="http://schemas.microsoft.com/office/drawing/2014/main" id="{71C8D626-8686-4E38-32C7-68BDBC882268}"/>
              </a:ext>
            </a:extLst>
          </p:cNvP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17</a:t>
            </a:fld>
            <a:endParaRPr/>
          </a:p>
        </p:txBody>
      </p:sp>
    </p:spTree>
    <p:extLst>
      <p:ext uri="{BB962C8B-B14F-4D97-AF65-F5344CB8AC3E}">
        <p14:creationId xmlns:p14="http://schemas.microsoft.com/office/powerpoint/2010/main" val="2439497872"/>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4350D-EC6A-F13F-D4C8-2731CC73060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B0F8E26-B71B-746E-D09A-82DE40CAA1B6}"/>
              </a:ext>
            </a:extLst>
          </p:cNvPr>
          <p:cNvSpPr>
            <a:spLocks noGrp="1"/>
          </p:cNvSpPr>
          <p:nvPr>
            <p:ph type="body" sz="quarter" idx="22"/>
          </p:nvPr>
        </p:nvSpPr>
        <p:spPr>
          <a:xfrm>
            <a:off x="983665" y="475461"/>
            <a:ext cx="21161658" cy="2357529"/>
          </a:xfrm>
        </p:spPr>
        <p:txBody>
          <a:bodyPr/>
          <a:lstStyle/>
          <a:p>
            <a:r>
              <a:rPr lang="en-US" dirty="0">
                <a:solidFill>
                  <a:schemeClr val="tx1">
                    <a:lumMod val="50000"/>
                  </a:schemeClr>
                </a:solidFill>
              </a:rPr>
              <a:t>New York State Human Rights Law</a:t>
            </a:r>
          </a:p>
        </p:txBody>
      </p:sp>
      <p:sp>
        <p:nvSpPr>
          <p:cNvPr id="6" name="TextBox 5">
            <a:extLst>
              <a:ext uri="{FF2B5EF4-FFF2-40B4-BE49-F238E27FC236}">
                <a16:creationId xmlns:a16="http://schemas.microsoft.com/office/drawing/2014/main" id="{ED08415F-D19F-124D-5E02-43E472F0A569}"/>
              </a:ext>
            </a:extLst>
          </p:cNvPr>
          <p:cNvSpPr txBox="1"/>
          <p:nvPr/>
        </p:nvSpPr>
        <p:spPr>
          <a:xfrm>
            <a:off x="2238677" y="2813303"/>
            <a:ext cx="17780000" cy="808939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103068" lvl="1" indent="-685800" algn="l">
              <a:lnSpc>
                <a:spcPts val="5411"/>
              </a:lnSpc>
              <a:spcBef>
                <a:spcPct val="0"/>
              </a:spcBef>
              <a:buSzPct val="100000"/>
              <a:buFont typeface="Arial" panose="020B0604020202020204" pitchFamily="34" charset="0"/>
              <a:buChar char="•"/>
            </a:pPr>
            <a:r>
              <a:rPr lang="en-US" sz="4400" spc="-115" dirty="0">
                <a:solidFill>
                  <a:schemeClr val="tx1">
                    <a:lumMod val="50000"/>
                  </a:schemeClr>
                </a:solidFill>
                <a:latin typeface="+mn-lt"/>
                <a:ea typeface="Proxima Nova 2"/>
                <a:cs typeface="Proxima Nova 2"/>
                <a:sym typeface="Proxima Nova 2"/>
              </a:rPr>
              <a:t>The NYS Human Rights Law protects additional classes of students.</a:t>
            </a:r>
          </a:p>
          <a:p>
            <a:pPr marL="1103068" lvl="1" indent="-685800" algn="l">
              <a:lnSpc>
                <a:spcPts val="5411"/>
              </a:lnSpc>
              <a:spcBef>
                <a:spcPct val="0"/>
              </a:spcBef>
              <a:buSzPct val="100000"/>
              <a:buFont typeface="Arial" panose="020B0604020202020204" pitchFamily="34" charset="0"/>
              <a:buChar char="•"/>
            </a:pPr>
            <a:endParaRPr lang="en-US" sz="4400" spc="-115" dirty="0">
              <a:solidFill>
                <a:schemeClr val="tx1">
                  <a:lumMod val="50000"/>
                </a:schemeClr>
              </a:solidFill>
              <a:latin typeface="+mn-lt"/>
              <a:ea typeface="Proxima Nova 2"/>
              <a:cs typeface="Proxima Nova 2"/>
              <a:sym typeface="Proxima Nova 2"/>
            </a:endParaRPr>
          </a:p>
          <a:p>
            <a:pPr marL="1103068" lvl="1" indent="-685800" algn="l">
              <a:lnSpc>
                <a:spcPts val="5411"/>
              </a:lnSpc>
              <a:spcBef>
                <a:spcPct val="0"/>
              </a:spcBef>
              <a:buSzPct val="100000"/>
              <a:buFont typeface="Arial" panose="020B0604020202020204" pitchFamily="34" charset="0"/>
              <a:buChar char="•"/>
            </a:pPr>
            <a:r>
              <a:rPr lang="en-US" sz="4400" spc="-115" dirty="0">
                <a:solidFill>
                  <a:schemeClr val="tx1">
                    <a:lumMod val="50000"/>
                  </a:schemeClr>
                </a:solidFill>
                <a:latin typeface="+mn-lt"/>
                <a:ea typeface="Proxima Nova 2"/>
                <a:cs typeface="Proxima Nova 2"/>
                <a:sym typeface="Proxima Nova 2"/>
              </a:rPr>
              <a:t>Actions that do not violate Title VI may still violate the New York State Human Rights Law.</a:t>
            </a:r>
          </a:p>
          <a:p>
            <a:pPr marL="1103068" lvl="1" indent="-685800" algn="l">
              <a:lnSpc>
                <a:spcPts val="5411"/>
              </a:lnSpc>
              <a:spcBef>
                <a:spcPct val="0"/>
              </a:spcBef>
              <a:buSzPct val="100000"/>
              <a:buFont typeface="Arial" panose="020B0604020202020204" pitchFamily="34" charset="0"/>
              <a:buChar char="•"/>
            </a:pPr>
            <a:endParaRPr lang="en-US" sz="4400" spc="-115" dirty="0">
              <a:solidFill>
                <a:schemeClr val="tx1">
                  <a:lumMod val="50000"/>
                </a:schemeClr>
              </a:solidFill>
              <a:latin typeface="+mn-lt"/>
              <a:ea typeface="Proxima Nova 2"/>
              <a:cs typeface="Proxima Nova 2"/>
              <a:sym typeface="Proxima Nova 2"/>
            </a:endParaRPr>
          </a:p>
          <a:p>
            <a:pPr marL="1103068" lvl="1" indent="-685800" algn="l">
              <a:lnSpc>
                <a:spcPts val="5411"/>
              </a:lnSpc>
              <a:spcBef>
                <a:spcPct val="0"/>
              </a:spcBef>
              <a:buSzPct val="100000"/>
              <a:buFont typeface="Arial" panose="020B0604020202020204" pitchFamily="34" charset="0"/>
              <a:buChar char="•"/>
            </a:pPr>
            <a:r>
              <a:rPr lang="en-US" sz="4400" spc="-115" dirty="0">
                <a:solidFill>
                  <a:schemeClr val="tx1">
                    <a:lumMod val="50000"/>
                  </a:schemeClr>
                </a:solidFill>
                <a:latin typeface="+mn-lt"/>
                <a:ea typeface="Proxima Nova 2"/>
                <a:cs typeface="Proxima Nova 2"/>
                <a:sym typeface="Proxima Nova 2"/>
              </a:rPr>
              <a:t>The New York State Division of Human Rights investigates allegations of discrimination and can obtain remedies for complainants.</a:t>
            </a:r>
          </a:p>
          <a:p>
            <a:pPr marL="1103068" lvl="1" indent="-685800" algn="l">
              <a:lnSpc>
                <a:spcPts val="5411"/>
              </a:lnSpc>
              <a:spcBef>
                <a:spcPct val="0"/>
              </a:spcBef>
              <a:buSzPct val="100000"/>
              <a:buFont typeface="Arial" panose="020B0604020202020204" pitchFamily="34" charset="0"/>
              <a:buChar char="•"/>
            </a:pPr>
            <a:endParaRPr lang="en-US" sz="4400" spc="-115" dirty="0">
              <a:solidFill>
                <a:schemeClr val="tx1">
                  <a:lumMod val="50000"/>
                </a:schemeClr>
              </a:solidFill>
              <a:latin typeface="+mn-lt"/>
              <a:ea typeface="Proxima Nova 2"/>
              <a:cs typeface="Proxima Nova 2"/>
              <a:sym typeface="Proxima Nova 2"/>
            </a:endParaRPr>
          </a:p>
          <a:p>
            <a:pPr marL="417268" lvl="1" indent="0">
              <a:lnSpc>
                <a:spcPts val="5411"/>
              </a:lnSpc>
              <a:spcBef>
                <a:spcPct val="0"/>
              </a:spcBef>
              <a:buSzPct val="100000"/>
            </a:pPr>
            <a:r>
              <a:rPr lang="en-US" sz="4400" spc="-157" dirty="0">
                <a:solidFill>
                  <a:schemeClr val="tx1">
                    <a:lumMod val="50000"/>
                  </a:schemeClr>
                </a:solidFill>
                <a:latin typeface="+mn-lt"/>
                <a:ea typeface="Proxima Nova 2"/>
                <a:cs typeface="Proxima Nova 2"/>
                <a:sym typeface="Proxima Nova 2"/>
              </a:rPr>
              <a:t>Visit dhr.ny.gov for more information about how to report discrimination to the Division of Human Rights.</a:t>
            </a:r>
          </a:p>
          <a:p>
            <a:pPr marL="417268" lvl="1" indent="0" algn="l">
              <a:lnSpc>
                <a:spcPts val="5411"/>
              </a:lnSpc>
              <a:spcBef>
                <a:spcPct val="0"/>
              </a:spcBef>
              <a:buSzPct val="100000"/>
            </a:pPr>
            <a:endParaRPr lang="en-US" sz="4400" spc="-115" dirty="0">
              <a:solidFill>
                <a:srgbClr val="000000"/>
              </a:solidFill>
              <a:latin typeface="+mn-lt"/>
              <a:ea typeface="Proxima Nova 2"/>
              <a:cs typeface="Proxima Nova 2"/>
              <a:sym typeface="Proxima Nova 2"/>
            </a:endParaRPr>
          </a:p>
          <a:p>
            <a:pPr marR="0" algn="l" defTabSz="2438338" rtl="0" fontAlgn="auto" latinLnBrk="0" hangingPunct="0">
              <a:lnSpc>
                <a:spcPct val="100000"/>
              </a:lnSpc>
              <a:spcBef>
                <a:spcPts val="0"/>
              </a:spcBef>
              <a:spcAft>
                <a:spcPts val="0"/>
              </a:spcAft>
              <a:buClrTx/>
              <a:buSzTx/>
              <a:tabLst/>
            </a:pPr>
            <a:endParaRPr kumimoji="0" lang="en-US" sz="2400" b="0" i="0" u="none" strike="noStrike" cap="none" spc="0" normalizeH="0" baseline="0" dirty="0">
              <a:ln>
                <a:noFill/>
              </a:ln>
              <a:solidFill>
                <a:srgbClr val="5E5E5E"/>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4115650446"/>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317DC-5E7D-C3EA-B505-5E618D9B3292}"/>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8EF61D2-92D0-6330-3AFD-0C0FAB5BE71E}"/>
              </a:ext>
            </a:extLst>
          </p:cNvPr>
          <p:cNvSpPr>
            <a:spLocks noGrp="1"/>
          </p:cNvSpPr>
          <p:nvPr>
            <p:ph type="body" sz="quarter" idx="22"/>
          </p:nvPr>
        </p:nvSpPr>
        <p:spPr>
          <a:xfrm>
            <a:off x="983665" y="475461"/>
            <a:ext cx="21161658" cy="2357529"/>
          </a:xfrm>
        </p:spPr>
        <p:txBody>
          <a:bodyPr/>
          <a:lstStyle/>
          <a:p>
            <a:r>
              <a:rPr lang="en-US" dirty="0">
                <a:solidFill>
                  <a:schemeClr val="tx1">
                    <a:lumMod val="50000"/>
                  </a:schemeClr>
                </a:solidFill>
              </a:rPr>
              <a:t>External Reporting Options</a:t>
            </a:r>
          </a:p>
        </p:txBody>
      </p:sp>
      <p:sp>
        <p:nvSpPr>
          <p:cNvPr id="6" name="TextBox 5">
            <a:extLst>
              <a:ext uri="{FF2B5EF4-FFF2-40B4-BE49-F238E27FC236}">
                <a16:creationId xmlns:a16="http://schemas.microsoft.com/office/drawing/2014/main" id="{47DE9194-5339-2180-4C60-ECA3A41EC6C8}"/>
              </a:ext>
            </a:extLst>
          </p:cNvPr>
          <p:cNvSpPr txBox="1"/>
          <p:nvPr/>
        </p:nvSpPr>
        <p:spPr>
          <a:xfrm>
            <a:off x="2238677" y="2832990"/>
            <a:ext cx="17780000" cy="67043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U.S. Department of Education-Office for Civil Rights: </a:t>
            </a:r>
            <a:r>
              <a:rPr lang="en-US" sz="4400" dirty="0">
                <a:hlinkClick r:id="rId2"/>
              </a:rPr>
              <a:t>File A Complaint | U.S. Department of Education</a:t>
            </a:r>
            <a:endParaRPr lang="en-US" sz="4400" spc="-115" dirty="0">
              <a:solidFill>
                <a:srgbClr val="000000"/>
              </a:solidFill>
              <a:latin typeface="+mn-lt"/>
              <a:ea typeface="Proxima Nova 2"/>
              <a:cs typeface="Proxima Nova 2"/>
              <a:sym typeface="Proxima Nova 2"/>
            </a:endParaRPr>
          </a:p>
          <a:p>
            <a:pPr marL="1103068" lvl="1" indent="-685800" algn="l">
              <a:lnSpc>
                <a:spcPts val="5411"/>
              </a:lnSpc>
              <a:spcBef>
                <a:spcPct val="0"/>
              </a:spcBef>
              <a:buSzPct val="100000"/>
              <a:buFont typeface="Arial" panose="020B0604020202020204" pitchFamily="34" charset="0"/>
              <a:buChar char="•"/>
            </a:pPr>
            <a:endParaRPr lang="en-US" sz="4400" spc="-115" dirty="0">
              <a:solidFill>
                <a:srgbClr val="000000"/>
              </a:solidFill>
              <a:latin typeface="+mn-lt"/>
              <a:ea typeface="Proxima Nova 2"/>
              <a:cs typeface="Proxima Nova 2"/>
              <a:sym typeface="Proxima Nova 2"/>
            </a:endParaRP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Division of Human Rights: </a:t>
            </a:r>
          </a:p>
          <a:p>
            <a:pPr marL="1828800"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(844) 697-3471 / 844-NYS-DHR1</a:t>
            </a:r>
          </a:p>
          <a:p>
            <a:pPr marL="1828800"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Or report online at </a:t>
            </a:r>
            <a:r>
              <a:rPr lang="en-US" sz="4400" dirty="0">
                <a:hlinkClick r:id="rId3"/>
              </a:rPr>
              <a:t>https://dhr.ny.gov/report</a:t>
            </a:r>
            <a:endParaRPr lang="en-US" sz="4400" dirty="0"/>
          </a:p>
          <a:p>
            <a:pPr marL="1143000" lvl="1" indent="0" algn="l">
              <a:lnSpc>
                <a:spcPts val="5411"/>
              </a:lnSpc>
              <a:spcBef>
                <a:spcPct val="0"/>
              </a:spcBef>
              <a:buSzPct val="100000"/>
            </a:pPr>
            <a:endParaRPr lang="en-US" sz="4400" spc="-115" dirty="0">
              <a:solidFill>
                <a:srgbClr val="000000"/>
              </a:solidFill>
              <a:latin typeface="+mn-lt"/>
              <a:ea typeface="Proxima Nova 2"/>
              <a:cs typeface="Proxima Nova 2"/>
              <a:sym typeface="Proxima Nova 2"/>
            </a:endParaRPr>
          </a:p>
          <a:p>
            <a:pPr marL="1028700" lvl="1" indent="-571500" algn="l">
              <a:lnSpc>
                <a:spcPts val="5411"/>
              </a:lnSpc>
              <a:spcBef>
                <a:spcPct val="0"/>
              </a:spcBef>
              <a:buSzPct val="100000"/>
              <a:buFont typeface="Arial" panose="020B0604020202020204" pitchFamily="34" charset="0"/>
              <a:buChar char="•"/>
            </a:pPr>
            <a:r>
              <a:rPr lang="en-US" sz="4400" spc="-164" dirty="0">
                <a:solidFill>
                  <a:srgbClr val="000000"/>
                </a:solidFill>
                <a:latin typeface="+mn-lt"/>
                <a:ea typeface="Proxima Nova 1"/>
                <a:cs typeface="Proxima Nova 1"/>
                <a:sym typeface="Proxima Nova 1"/>
              </a:rPr>
              <a:t>You can also file suit in court</a:t>
            </a:r>
            <a:endParaRPr lang="en-US" sz="4400" dirty="0">
              <a:latin typeface="+mn-lt"/>
            </a:endParaRPr>
          </a:p>
          <a:p>
            <a:pPr marL="457200" lvl="1" indent="0" algn="l">
              <a:lnSpc>
                <a:spcPts val="5411"/>
              </a:lnSpc>
              <a:spcBef>
                <a:spcPct val="0"/>
              </a:spcBef>
              <a:buSzPct val="100000"/>
            </a:pPr>
            <a:endParaRPr lang="en-US" sz="4400" spc="-115" dirty="0">
              <a:solidFill>
                <a:srgbClr val="000000"/>
              </a:solidFill>
              <a:latin typeface="+mn-lt"/>
              <a:ea typeface="Proxima Nova 2"/>
              <a:cs typeface="Proxima Nova 2"/>
              <a:sym typeface="Proxima Nova 2"/>
            </a:endParaRPr>
          </a:p>
          <a:p>
            <a:pPr marR="0" algn="l" defTabSz="2438338" rtl="0" fontAlgn="auto" latinLnBrk="0" hangingPunct="0">
              <a:lnSpc>
                <a:spcPct val="100000"/>
              </a:lnSpc>
              <a:spcBef>
                <a:spcPts val="0"/>
              </a:spcBef>
              <a:spcAft>
                <a:spcPts val="0"/>
              </a:spcAft>
              <a:buClrTx/>
              <a:buSzTx/>
              <a:tabLst/>
            </a:pPr>
            <a:endParaRPr kumimoji="0" lang="en-US" sz="2400" b="0" i="0" u="none" strike="noStrike" cap="none" spc="0" normalizeH="0" baseline="0" dirty="0">
              <a:ln>
                <a:noFill/>
              </a:ln>
              <a:solidFill>
                <a:srgbClr val="5E5E5E"/>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78671084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Commodo viverra maecenas accumsan lacus vel facilisis volutpat est velit.…"/>
          <p:cNvSpPr txBox="1">
            <a:spLocks noGrp="1"/>
          </p:cNvSpPr>
          <p:nvPr>
            <p:ph type="body" sz="half" idx="1"/>
          </p:nvPr>
        </p:nvSpPr>
        <p:spPr>
          <a:xfrm>
            <a:off x="3143244" y="3371768"/>
            <a:ext cx="18097512" cy="8768918"/>
          </a:xfrm>
          <a:prstGeom prst="rect">
            <a:avLst/>
          </a:prstGeom>
        </p:spPr>
        <p:txBody>
          <a:bodyPr>
            <a:normAutofit/>
          </a:bodyPr>
          <a:lstStyle/>
          <a:p>
            <a:pPr marL="0" indent="0">
              <a:buNone/>
            </a:pPr>
            <a:r>
              <a:rPr lang="en-US" sz="6000" dirty="0">
                <a:solidFill>
                  <a:schemeClr val="tx1">
                    <a:lumMod val="50000"/>
                  </a:schemeClr>
                </a:solidFill>
                <a:latin typeface="Helvetica Neue"/>
              </a:rPr>
              <a:t>St. Joseph’s College of Nursing (SJCON) is committed to maintaining a healthy and safe learning environment that is free from discrimination based on race, color, or national origin and that promotes responsibility, dignity, and respect for all members of the community in accordance with Title VI of the Civil Rights Act of 1964. St. Joseph’s College of Nursing does not discriminate in the administration of educational policies or programs, admission policies, scholarship and loan programs, and other school administered programs.  </a:t>
            </a:r>
            <a:endParaRPr sz="6000" dirty="0">
              <a:solidFill>
                <a:schemeClr val="tx1">
                  <a:lumMod val="50000"/>
                </a:schemeClr>
              </a:solidFill>
              <a:latin typeface="Helvetica Neue"/>
            </a:endParaRPr>
          </a:p>
        </p:txBody>
      </p:sp>
      <p:sp>
        <p:nvSpPr>
          <p:cNvPr id="153" name="Slide title goes here."/>
          <p:cNvSpPr txBox="1">
            <a:spLocks noGrp="1"/>
          </p:cNvSpPr>
          <p:nvPr>
            <p:ph type="body" idx="23"/>
          </p:nvPr>
        </p:nvSpPr>
        <p:spPr>
          <a:prstGeom prst="rect">
            <a:avLst/>
          </a:prstGeom>
        </p:spPr>
        <p:txBody>
          <a:bodyPr/>
          <a:lstStyle/>
          <a:p>
            <a:r>
              <a:rPr lang="en-US" dirty="0">
                <a:solidFill>
                  <a:schemeClr val="tx1">
                    <a:lumMod val="50000"/>
                  </a:schemeClr>
                </a:solidFill>
              </a:rPr>
              <a:t>Title VI Education</a:t>
            </a:r>
            <a:endParaRPr dirty="0">
              <a:solidFill>
                <a:schemeClr val="tx1">
                  <a:lumMod val="50000"/>
                </a:schemeClr>
              </a:solidFill>
            </a:endParaRPr>
          </a:p>
        </p:txBody>
      </p:sp>
      <p:sp>
        <p:nvSpPr>
          <p:cNvPr id="155"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2</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B3683A0-D1B3-BF0B-85B3-39F696EE9795}"/>
              </a:ext>
            </a:extLst>
          </p:cNvPr>
          <p:cNvSpPr>
            <a:spLocks noGrp="1"/>
          </p:cNvSpPr>
          <p:nvPr>
            <p:ph type="body" sz="quarter" idx="22"/>
          </p:nvPr>
        </p:nvSpPr>
        <p:spPr/>
        <p:txBody>
          <a:bodyPr/>
          <a:lstStyle/>
          <a:p>
            <a:r>
              <a:rPr lang="en-US" dirty="0">
                <a:solidFill>
                  <a:schemeClr val="tx1">
                    <a:lumMod val="50000"/>
                  </a:schemeClr>
                </a:solidFill>
              </a:rPr>
              <a:t>Title VI of the Civil Rights Act of 1964</a:t>
            </a:r>
          </a:p>
        </p:txBody>
      </p:sp>
      <p:sp>
        <p:nvSpPr>
          <p:cNvPr id="5" name="Text Placeholder 4">
            <a:extLst>
              <a:ext uri="{FF2B5EF4-FFF2-40B4-BE49-F238E27FC236}">
                <a16:creationId xmlns:a16="http://schemas.microsoft.com/office/drawing/2014/main" id="{B5E0FDBD-44C1-5F4D-741A-889A272CE548}"/>
              </a:ext>
            </a:extLst>
          </p:cNvPr>
          <p:cNvSpPr>
            <a:spLocks noGrp="1"/>
          </p:cNvSpPr>
          <p:nvPr>
            <p:ph type="body" sz="half" idx="24"/>
          </p:nvPr>
        </p:nvSpPr>
        <p:spPr/>
        <p:txBody>
          <a:bodyPr lIns="50800" tIns="50800" rIns="50800" bIns="50800" anchor="t">
            <a:normAutofit/>
          </a:bodyPr>
          <a:lstStyle/>
          <a:p>
            <a:pPr marL="0" indent="0">
              <a:buNone/>
            </a:pPr>
            <a:r>
              <a:rPr lang="en-US" sz="6600" dirty="0">
                <a:solidFill>
                  <a:schemeClr val="tx1">
                    <a:lumMod val="50000"/>
                  </a:schemeClr>
                </a:solidFill>
              </a:rPr>
              <a:t>“No person in the United States shall, on the ground of race, color, or national origin, be excluded from participation in, be denied the benefits of, or be subjected to discrimination under any program or activity receiving federal financial assistance.” </a:t>
            </a:r>
          </a:p>
          <a:p>
            <a:endParaRPr lang="en-US" dirty="0"/>
          </a:p>
        </p:txBody>
      </p:sp>
    </p:spTree>
    <p:extLst>
      <p:ext uri="{BB962C8B-B14F-4D97-AF65-F5344CB8AC3E}">
        <p14:creationId xmlns:p14="http://schemas.microsoft.com/office/powerpoint/2010/main" val="286571168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52D3172-7F3C-FE6E-AD02-603068C6B757}"/>
              </a:ext>
            </a:extLst>
          </p:cNvPr>
          <p:cNvSpPr>
            <a:spLocks noGrp="1"/>
          </p:cNvSpPr>
          <p:nvPr>
            <p:ph type="body" sz="quarter" idx="22"/>
          </p:nvPr>
        </p:nvSpPr>
        <p:spPr/>
        <p:txBody>
          <a:bodyPr/>
          <a:lstStyle/>
          <a:p>
            <a:r>
              <a:rPr lang="en-US" dirty="0">
                <a:solidFill>
                  <a:schemeClr val="tx1">
                    <a:lumMod val="50000"/>
                  </a:schemeClr>
                </a:solidFill>
              </a:rPr>
              <a:t>Coverage: National Origin and Religion</a:t>
            </a:r>
          </a:p>
        </p:txBody>
      </p:sp>
      <p:sp>
        <p:nvSpPr>
          <p:cNvPr id="9" name="TextBox 8">
            <a:extLst>
              <a:ext uri="{FF2B5EF4-FFF2-40B4-BE49-F238E27FC236}">
                <a16:creationId xmlns:a16="http://schemas.microsoft.com/office/drawing/2014/main" id="{497E481C-52A9-84E5-FB4B-4ACD96A4A923}"/>
              </a:ext>
            </a:extLst>
          </p:cNvPr>
          <p:cNvSpPr txBox="1"/>
          <p:nvPr/>
        </p:nvSpPr>
        <p:spPr>
          <a:xfrm>
            <a:off x="2166207" y="2637541"/>
            <a:ext cx="16796927" cy="7489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342900" marR="0" indent="-342900" algn="l" defTabSz="2438338" rtl="0" fontAlgn="auto" latinLnBrk="0" hangingPunct="0">
              <a:lnSpc>
                <a:spcPct val="100000"/>
              </a:lnSpc>
              <a:spcBef>
                <a:spcPts val="0"/>
              </a:spcBef>
              <a:spcAft>
                <a:spcPts val="0"/>
              </a:spcAft>
              <a:buClrTx/>
              <a:buSzTx/>
              <a:buFont typeface="Arial" panose="020B0604020202020204" pitchFamily="34" charset="0"/>
              <a:buChar char="•"/>
              <a:tabLst/>
            </a:pPr>
            <a:r>
              <a:rPr lang="en-US" sz="4400" dirty="0">
                <a:solidFill>
                  <a:schemeClr val="tx1">
                    <a:lumMod val="50000"/>
                  </a:schemeClr>
                </a:solidFill>
              </a:rPr>
              <a:t>National Origin includes an individual’s actual or perceived:</a:t>
            </a:r>
          </a:p>
          <a:p>
            <a:pPr marL="1320800" lvl="1" indent="-457200" algn="l">
              <a:buFont typeface="Arial" panose="020B0604020202020204" pitchFamily="34" charset="0"/>
              <a:buChar char="•"/>
            </a:pPr>
            <a:r>
              <a:rPr lang="en-US" sz="4400" dirty="0">
                <a:solidFill>
                  <a:schemeClr val="tx1">
                    <a:lumMod val="50000"/>
                  </a:schemeClr>
                </a:solidFill>
              </a:rPr>
              <a:t>Ancestry</a:t>
            </a:r>
          </a:p>
          <a:p>
            <a:pPr marL="1320800" lvl="1" indent="-457200" algn="l">
              <a:buFont typeface="Arial" panose="020B0604020202020204" pitchFamily="34" charset="0"/>
              <a:buChar char="•"/>
            </a:pPr>
            <a:r>
              <a:rPr lang="en-US" sz="4400" dirty="0">
                <a:solidFill>
                  <a:schemeClr val="tx1">
                    <a:lumMod val="50000"/>
                  </a:schemeClr>
                </a:solidFill>
              </a:rPr>
              <a:t>Ethnic characteristics</a:t>
            </a:r>
          </a:p>
          <a:p>
            <a:pPr marL="1320800" lvl="1" indent="-457200" algn="l">
              <a:buFont typeface="Arial" panose="020B0604020202020204" pitchFamily="34" charset="0"/>
              <a:buChar char="•"/>
            </a:pPr>
            <a:r>
              <a:rPr lang="en-US" sz="4400" dirty="0">
                <a:solidFill>
                  <a:schemeClr val="tx1">
                    <a:lumMod val="50000"/>
                  </a:schemeClr>
                </a:solidFill>
              </a:rPr>
              <a:t>Citizenship</a:t>
            </a:r>
          </a:p>
          <a:p>
            <a:pPr marL="1320800" lvl="1" indent="-457200" algn="l">
              <a:buFont typeface="Arial" panose="020B0604020202020204" pitchFamily="34" charset="0"/>
              <a:buChar char="•"/>
            </a:pPr>
            <a:r>
              <a:rPr lang="en-US" sz="4400" dirty="0">
                <a:solidFill>
                  <a:schemeClr val="tx1">
                    <a:lumMod val="50000"/>
                  </a:schemeClr>
                </a:solidFill>
              </a:rPr>
              <a:t>Perceived ties to a country with a dominant religion or distinct religious identity</a:t>
            </a:r>
          </a:p>
          <a:p>
            <a:pPr marL="355600" lvl="1" indent="-304800" algn="l">
              <a:buFont typeface="Arial" panose="020B0604020202020204" pitchFamily="34" charset="0"/>
              <a:buChar char="•"/>
            </a:pPr>
            <a:r>
              <a:rPr lang="en-US" sz="4400" dirty="0">
                <a:solidFill>
                  <a:schemeClr val="tx1">
                    <a:lumMod val="50000"/>
                  </a:schemeClr>
                </a:solidFill>
              </a:rPr>
              <a:t>Religion is not directly covered under Title VI, but there may be a connection between religion and national origin. </a:t>
            </a:r>
          </a:p>
          <a:p>
            <a:pPr marL="355600" lvl="1" indent="-304800" algn="l">
              <a:buFont typeface="Arial" panose="020B0604020202020204" pitchFamily="34" charset="0"/>
              <a:buChar char="•"/>
            </a:pPr>
            <a:r>
              <a:rPr lang="en-US" sz="4400" dirty="0">
                <a:solidFill>
                  <a:schemeClr val="tx1">
                    <a:lumMod val="50000"/>
                  </a:schemeClr>
                </a:solidFill>
              </a:rPr>
              <a:t>Discrimination on the basis of religion is also covered under other laws.</a:t>
            </a:r>
          </a:p>
          <a:p>
            <a:pPr marL="342900" lvl="8" indent="-342900" algn="l">
              <a:buFont typeface="Arial" panose="020B0604020202020204" pitchFamily="34" charset="0"/>
              <a:buChar char="•"/>
            </a:pPr>
            <a:endParaRPr lang="en-US" sz="4000" dirty="0"/>
          </a:p>
        </p:txBody>
      </p:sp>
    </p:spTree>
    <p:extLst>
      <p:ext uri="{BB962C8B-B14F-4D97-AF65-F5344CB8AC3E}">
        <p14:creationId xmlns:p14="http://schemas.microsoft.com/office/powerpoint/2010/main" val="2137456658"/>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943912-CEAC-C269-902F-41D4AAFD0C81}"/>
              </a:ext>
            </a:extLst>
          </p:cNvPr>
          <p:cNvSpPr>
            <a:spLocks noGrp="1"/>
          </p:cNvSpPr>
          <p:nvPr>
            <p:ph type="body" sz="quarter" idx="22"/>
          </p:nvPr>
        </p:nvSpPr>
        <p:spPr/>
        <p:txBody>
          <a:bodyPr/>
          <a:lstStyle/>
          <a:p>
            <a:r>
              <a:rPr lang="en-US" dirty="0">
                <a:solidFill>
                  <a:schemeClr val="tx1">
                    <a:lumMod val="50000"/>
                  </a:schemeClr>
                </a:solidFill>
              </a:rPr>
              <a:t>Coverage: Discrimination</a:t>
            </a:r>
          </a:p>
        </p:txBody>
      </p:sp>
      <p:sp>
        <p:nvSpPr>
          <p:cNvPr id="4" name="Text Placeholder 3">
            <a:extLst>
              <a:ext uri="{FF2B5EF4-FFF2-40B4-BE49-F238E27FC236}">
                <a16:creationId xmlns:a16="http://schemas.microsoft.com/office/drawing/2014/main" id="{CED5E3B5-D0BC-7C7C-C968-98083DBF1C31}"/>
              </a:ext>
            </a:extLst>
          </p:cNvPr>
          <p:cNvSpPr>
            <a:spLocks noGrp="1"/>
          </p:cNvSpPr>
          <p:nvPr>
            <p:ph type="body" sz="quarter" idx="23"/>
          </p:nvPr>
        </p:nvSpPr>
        <p:spPr>
          <a:xfrm>
            <a:off x="1899934" y="2449562"/>
            <a:ext cx="17329473" cy="1834248"/>
          </a:xfrm>
        </p:spPr>
        <p:txBody>
          <a:bodyPr>
            <a:normAutofit/>
          </a:bodyPr>
          <a:lstStyle/>
          <a:p>
            <a:r>
              <a:rPr lang="en-US" sz="3600" b="0" dirty="0"/>
              <a:t>Discrimination based on race, color, or national origin can take many forms, including but not limited to:</a:t>
            </a:r>
          </a:p>
          <a:p>
            <a:endParaRPr lang="en-US" dirty="0"/>
          </a:p>
        </p:txBody>
      </p:sp>
      <p:sp>
        <p:nvSpPr>
          <p:cNvPr id="6" name="TextBox 5">
            <a:extLst>
              <a:ext uri="{FF2B5EF4-FFF2-40B4-BE49-F238E27FC236}">
                <a16:creationId xmlns:a16="http://schemas.microsoft.com/office/drawing/2014/main" id="{90A0C058-2CF0-B24E-41A9-E30A016CE7BB}"/>
              </a:ext>
            </a:extLst>
          </p:cNvPr>
          <p:cNvSpPr txBox="1"/>
          <p:nvPr/>
        </p:nvSpPr>
        <p:spPr>
          <a:xfrm>
            <a:off x="1899934" y="4064889"/>
            <a:ext cx="17780000" cy="53194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Segregating students;</a:t>
            </a: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Denying students access to programs or activities; </a:t>
            </a: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Treating students differently, including implementing disparate disciplinary actions or grading students differently;</a:t>
            </a: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Applying policies and procedures differently;</a:t>
            </a: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Harassment;</a:t>
            </a: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Retaliating against individuals who report discrimination</a:t>
            </a:r>
          </a:p>
          <a:p>
            <a:pPr marL="342900" marR="0" indent="-342900" algn="l" defTabSz="2438338" rtl="0" fontAlgn="auto" latinLnBrk="0" hangingPunct="0">
              <a:lnSpc>
                <a:spcPct val="100000"/>
              </a:lnSpc>
              <a:spcBef>
                <a:spcPts val="0"/>
              </a:spcBef>
              <a:spcAft>
                <a:spcPts val="0"/>
              </a:spcAft>
              <a:buClrTx/>
              <a:buSzTx/>
              <a:buFont typeface="Arial" panose="020B0604020202020204" pitchFamily="34" charset="0"/>
              <a:buChar char="•"/>
              <a:tabLst/>
            </a:pPr>
            <a:endParaRPr kumimoji="0" lang="en-US" sz="2400" b="0" i="0" u="none" strike="noStrike" cap="none" spc="0" normalizeH="0" baseline="0" dirty="0">
              <a:ln>
                <a:noFill/>
              </a:ln>
              <a:solidFill>
                <a:srgbClr val="5E5E5E"/>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102873054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F10EC-4ED0-9522-0D40-85F0F4A4523C}"/>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B9311DC-367E-70DE-7E77-A7B89932C527}"/>
              </a:ext>
            </a:extLst>
          </p:cNvPr>
          <p:cNvSpPr>
            <a:spLocks noGrp="1"/>
          </p:cNvSpPr>
          <p:nvPr>
            <p:ph type="body" sz="quarter" idx="22"/>
          </p:nvPr>
        </p:nvSpPr>
        <p:spPr/>
        <p:txBody>
          <a:bodyPr/>
          <a:lstStyle/>
          <a:p>
            <a:r>
              <a:rPr lang="en-US" dirty="0">
                <a:solidFill>
                  <a:schemeClr val="tx1">
                    <a:lumMod val="50000"/>
                  </a:schemeClr>
                </a:solidFill>
              </a:rPr>
              <a:t>Coverage: Harassment (What It Is)</a:t>
            </a:r>
          </a:p>
        </p:txBody>
      </p:sp>
      <p:sp>
        <p:nvSpPr>
          <p:cNvPr id="4" name="Text Placeholder 3">
            <a:extLst>
              <a:ext uri="{FF2B5EF4-FFF2-40B4-BE49-F238E27FC236}">
                <a16:creationId xmlns:a16="http://schemas.microsoft.com/office/drawing/2014/main" id="{D9215622-A632-E22D-7F84-972BEE3527E2}"/>
              </a:ext>
            </a:extLst>
          </p:cNvPr>
          <p:cNvSpPr>
            <a:spLocks noGrp="1"/>
          </p:cNvSpPr>
          <p:nvPr>
            <p:ph type="body" sz="quarter" idx="23"/>
          </p:nvPr>
        </p:nvSpPr>
        <p:spPr>
          <a:xfrm>
            <a:off x="1899934" y="2449562"/>
            <a:ext cx="17329473" cy="2884438"/>
          </a:xfrm>
        </p:spPr>
        <p:txBody>
          <a:bodyPr>
            <a:normAutofit/>
          </a:bodyPr>
          <a:lstStyle/>
          <a:p>
            <a:r>
              <a:rPr lang="en-US" sz="3600" b="0" dirty="0"/>
              <a:t>Harassment is unwelcome conduct that may include verbal abuse, graphic or written statements, physical assault, or other conduct that may be threatening, harmful, or humiliating. Harassment could include, but is not limited to:</a:t>
            </a:r>
          </a:p>
          <a:p>
            <a:endParaRPr lang="en-US" dirty="0"/>
          </a:p>
        </p:txBody>
      </p:sp>
      <p:sp>
        <p:nvSpPr>
          <p:cNvPr id="6" name="TextBox 5">
            <a:extLst>
              <a:ext uri="{FF2B5EF4-FFF2-40B4-BE49-F238E27FC236}">
                <a16:creationId xmlns:a16="http://schemas.microsoft.com/office/drawing/2014/main" id="{EF5BC4F2-99BE-829D-E72D-5625D28E8086}"/>
              </a:ext>
            </a:extLst>
          </p:cNvPr>
          <p:cNvSpPr txBox="1"/>
          <p:nvPr/>
        </p:nvSpPr>
        <p:spPr>
          <a:xfrm>
            <a:off x="1899934" y="5557487"/>
            <a:ext cx="17780000" cy="39344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Calling individuals by racial, ethnic, or ancestral slurs; </a:t>
            </a: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Subjecting students to stereotypes;</a:t>
            </a: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Making threatening comments about race, color, or national origin;</a:t>
            </a: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Destroying an individual’s property because it is associated with a particular race or national origin</a:t>
            </a:r>
          </a:p>
          <a:p>
            <a:pPr marR="0" algn="l" defTabSz="2438338" rtl="0" fontAlgn="auto" latinLnBrk="0" hangingPunct="0">
              <a:lnSpc>
                <a:spcPct val="100000"/>
              </a:lnSpc>
              <a:spcBef>
                <a:spcPts val="0"/>
              </a:spcBef>
              <a:spcAft>
                <a:spcPts val="0"/>
              </a:spcAft>
              <a:buClrTx/>
              <a:buSzTx/>
              <a:tabLst/>
            </a:pPr>
            <a:endParaRPr kumimoji="0" lang="en-US" sz="2400" b="0" i="0" u="none" strike="noStrike" cap="none" spc="0" normalizeH="0" baseline="0" dirty="0">
              <a:ln>
                <a:noFill/>
              </a:ln>
              <a:solidFill>
                <a:srgbClr val="5E5E5E"/>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402536761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1ACF9-27D9-2E79-9496-B4CD60D139E1}"/>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822B1D42-1F4D-E611-113D-05CEA3EAEAA9}"/>
              </a:ext>
            </a:extLst>
          </p:cNvPr>
          <p:cNvSpPr>
            <a:spLocks noGrp="1"/>
          </p:cNvSpPr>
          <p:nvPr>
            <p:ph type="body" sz="quarter" idx="22"/>
          </p:nvPr>
        </p:nvSpPr>
        <p:spPr/>
        <p:txBody>
          <a:bodyPr/>
          <a:lstStyle/>
          <a:p>
            <a:r>
              <a:rPr lang="en-US" dirty="0">
                <a:solidFill>
                  <a:schemeClr val="tx1">
                    <a:lumMod val="50000"/>
                  </a:schemeClr>
                </a:solidFill>
              </a:rPr>
              <a:t>Coverage: Harassment (Where It Can Occur)</a:t>
            </a:r>
          </a:p>
        </p:txBody>
      </p:sp>
      <p:sp>
        <p:nvSpPr>
          <p:cNvPr id="6" name="TextBox 5">
            <a:extLst>
              <a:ext uri="{FF2B5EF4-FFF2-40B4-BE49-F238E27FC236}">
                <a16:creationId xmlns:a16="http://schemas.microsoft.com/office/drawing/2014/main" id="{9FA90258-4A0F-1CF9-FD10-3C8101394505}"/>
              </a:ext>
            </a:extLst>
          </p:cNvPr>
          <p:cNvSpPr txBox="1"/>
          <p:nvPr/>
        </p:nvSpPr>
        <p:spPr>
          <a:xfrm>
            <a:off x="2238677" y="3179238"/>
            <a:ext cx="17780000" cy="46269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Harassing conduct could occur in classrooms, labs, clinical sites, the library, outdoor areas on campus, or in any other space on campus.</a:t>
            </a:r>
          </a:p>
          <a:p>
            <a:pPr marL="1103068" lvl="1" indent="-685800" algn="l">
              <a:lnSpc>
                <a:spcPts val="5411"/>
              </a:lnSpc>
              <a:spcBef>
                <a:spcPct val="0"/>
              </a:spcBef>
              <a:buSzPct val="100000"/>
              <a:buFont typeface="Arial" panose="020B0604020202020204" pitchFamily="34" charset="0"/>
              <a:buChar char="•"/>
            </a:pPr>
            <a:endParaRPr lang="en-US" sz="4400" spc="-115" dirty="0">
              <a:solidFill>
                <a:srgbClr val="000000"/>
              </a:solidFill>
              <a:latin typeface="+mn-lt"/>
              <a:ea typeface="Proxima Nova 2"/>
              <a:cs typeface="Proxima Nova 2"/>
              <a:sym typeface="Proxima Nova 2"/>
            </a:endParaRPr>
          </a:p>
          <a:p>
            <a:pPr marL="1103068" lvl="1" indent="-685800" algn="l">
              <a:lnSpc>
                <a:spcPts val="5411"/>
              </a:lnSpc>
              <a:spcBef>
                <a:spcPct val="0"/>
              </a:spcBef>
              <a:buSzPct val="100000"/>
              <a:buFont typeface="Arial" panose="020B0604020202020204" pitchFamily="34" charset="0"/>
              <a:buChar char="•"/>
            </a:pPr>
            <a:r>
              <a:rPr lang="en-US" sz="4400" spc="-115" dirty="0">
                <a:solidFill>
                  <a:srgbClr val="000000"/>
                </a:solidFill>
                <a:latin typeface="+mn-lt"/>
                <a:ea typeface="Proxima Nova 2"/>
                <a:cs typeface="Proxima Nova 2"/>
                <a:sym typeface="Proxima Nova 2"/>
              </a:rPr>
              <a:t>Harassing conduct could also occur off-campus, online, or on social media if it creates a hostile environment on campus or in an educational program or activity.</a:t>
            </a:r>
          </a:p>
          <a:p>
            <a:pPr marR="0" algn="l" defTabSz="2438338" rtl="0" fontAlgn="auto" latinLnBrk="0" hangingPunct="0">
              <a:lnSpc>
                <a:spcPct val="100000"/>
              </a:lnSpc>
              <a:spcBef>
                <a:spcPts val="0"/>
              </a:spcBef>
              <a:spcAft>
                <a:spcPts val="0"/>
              </a:spcAft>
              <a:buClrTx/>
              <a:buSzTx/>
              <a:tabLst/>
            </a:pPr>
            <a:endParaRPr kumimoji="0" lang="en-US" sz="2400" b="0" i="0" u="none" strike="noStrike" cap="none" spc="0" normalizeH="0" baseline="0" dirty="0">
              <a:ln>
                <a:noFill/>
              </a:ln>
              <a:solidFill>
                <a:srgbClr val="5E5E5E"/>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392638389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D0DDE-5441-0F59-49B1-D5D50DC821DC}"/>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C6B6FEAF-CFB8-4F52-4070-70FF4EF5CD49}"/>
              </a:ext>
            </a:extLst>
          </p:cNvPr>
          <p:cNvSpPr>
            <a:spLocks noGrp="1"/>
          </p:cNvSpPr>
          <p:nvPr>
            <p:ph type="body" sz="quarter" idx="22"/>
          </p:nvPr>
        </p:nvSpPr>
        <p:spPr>
          <a:xfrm>
            <a:off x="983665" y="475461"/>
            <a:ext cx="19162012" cy="3004339"/>
          </a:xfrm>
        </p:spPr>
        <p:txBody>
          <a:bodyPr/>
          <a:lstStyle/>
          <a:p>
            <a:r>
              <a:rPr lang="en-US" dirty="0">
                <a:solidFill>
                  <a:schemeClr val="tx1">
                    <a:lumMod val="50000"/>
                  </a:schemeClr>
                </a:solidFill>
              </a:rPr>
              <a:t>Situational Examples That Could Raise </a:t>
            </a:r>
          </a:p>
          <a:p>
            <a:r>
              <a:rPr lang="en-US" dirty="0">
                <a:solidFill>
                  <a:schemeClr val="tx1">
                    <a:lumMod val="50000"/>
                  </a:schemeClr>
                </a:solidFill>
              </a:rPr>
              <a:t>Title VI Concerns</a:t>
            </a:r>
          </a:p>
        </p:txBody>
      </p:sp>
      <p:sp>
        <p:nvSpPr>
          <p:cNvPr id="6" name="TextBox 5">
            <a:extLst>
              <a:ext uri="{FF2B5EF4-FFF2-40B4-BE49-F238E27FC236}">
                <a16:creationId xmlns:a16="http://schemas.microsoft.com/office/drawing/2014/main" id="{F99EEF75-9D85-EEDD-6AFC-86D9E7512D5D}"/>
              </a:ext>
            </a:extLst>
          </p:cNvPr>
          <p:cNvSpPr txBox="1"/>
          <p:nvPr/>
        </p:nvSpPr>
        <p:spPr>
          <a:xfrm>
            <a:off x="2365677" y="3826048"/>
            <a:ext cx="17780000" cy="53194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417268" lvl="1" indent="0" algn="l">
              <a:lnSpc>
                <a:spcPts val="5411"/>
              </a:lnSpc>
              <a:spcBef>
                <a:spcPct val="0"/>
              </a:spcBef>
              <a:buSzPct val="100000"/>
            </a:pPr>
            <a:r>
              <a:rPr lang="en-US" sz="4400" spc="-115" dirty="0">
                <a:solidFill>
                  <a:srgbClr val="000000"/>
                </a:solidFill>
                <a:latin typeface="+mn-lt"/>
                <a:ea typeface="Proxima Nova 2"/>
                <a:cs typeface="Proxima Nova 2"/>
                <a:sym typeface="Proxima Nova 2"/>
              </a:rPr>
              <a:t>Example 2: A Lebanese student files a complaint with their university against an employee at a clinical placement site affiliated with the school. The student alleges that this employee treated them less favorably, referred to them as an “ignorant Arab,” and told another staff member that there are “too many Muslims in this country.” Even though university officials are aware of this complaint, they do not investigate or take any steps to prevent the incidents from recurring. </a:t>
            </a:r>
          </a:p>
          <a:p>
            <a:pPr marR="0" algn="l" defTabSz="2438338" rtl="0" fontAlgn="auto" latinLnBrk="0" hangingPunct="0">
              <a:lnSpc>
                <a:spcPct val="100000"/>
              </a:lnSpc>
              <a:spcBef>
                <a:spcPts val="0"/>
              </a:spcBef>
              <a:spcAft>
                <a:spcPts val="0"/>
              </a:spcAft>
              <a:buClrTx/>
              <a:buSzTx/>
              <a:tabLst/>
            </a:pPr>
            <a:endParaRPr kumimoji="0" lang="en-US" sz="2400" b="0" i="0" u="none" strike="noStrike" cap="none" spc="0" normalizeH="0" baseline="0" dirty="0">
              <a:ln>
                <a:noFill/>
              </a:ln>
              <a:solidFill>
                <a:srgbClr val="5E5E5E"/>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179694462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6CF3F-F84E-5742-AA0F-93A4A2FC3F14}"/>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C05C3B14-2B0D-3BC3-DE15-3B3A1FD5C169}"/>
              </a:ext>
            </a:extLst>
          </p:cNvPr>
          <p:cNvSpPr>
            <a:spLocks noGrp="1"/>
          </p:cNvSpPr>
          <p:nvPr>
            <p:ph type="body" sz="quarter" idx="22"/>
          </p:nvPr>
        </p:nvSpPr>
        <p:spPr>
          <a:xfrm>
            <a:off x="983664" y="475461"/>
            <a:ext cx="22282736" cy="3004339"/>
          </a:xfrm>
        </p:spPr>
        <p:txBody>
          <a:bodyPr/>
          <a:lstStyle/>
          <a:p>
            <a:r>
              <a:rPr lang="en-US" dirty="0">
                <a:solidFill>
                  <a:schemeClr val="tx1">
                    <a:lumMod val="50000"/>
                  </a:schemeClr>
                </a:solidFill>
              </a:rPr>
              <a:t>Situational Examples That Could Raise </a:t>
            </a:r>
          </a:p>
          <a:p>
            <a:r>
              <a:rPr lang="en-US" dirty="0">
                <a:solidFill>
                  <a:schemeClr val="tx1">
                    <a:lumMod val="50000"/>
                  </a:schemeClr>
                </a:solidFill>
              </a:rPr>
              <a:t>Title VI Concerns</a:t>
            </a:r>
          </a:p>
        </p:txBody>
      </p:sp>
      <p:sp>
        <p:nvSpPr>
          <p:cNvPr id="6" name="TextBox 5">
            <a:extLst>
              <a:ext uri="{FF2B5EF4-FFF2-40B4-BE49-F238E27FC236}">
                <a16:creationId xmlns:a16="http://schemas.microsoft.com/office/drawing/2014/main" id="{257496A2-32CA-9CCE-B1E0-65F4AC9DAC1C}"/>
              </a:ext>
            </a:extLst>
          </p:cNvPr>
          <p:cNvSpPr txBox="1"/>
          <p:nvPr/>
        </p:nvSpPr>
        <p:spPr>
          <a:xfrm>
            <a:off x="2365677" y="3479800"/>
            <a:ext cx="17780000" cy="601190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417268" lvl="1" indent="0" algn="l">
              <a:lnSpc>
                <a:spcPts val="5411"/>
              </a:lnSpc>
              <a:spcBef>
                <a:spcPct val="0"/>
              </a:spcBef>
              <a:buSzPct val="100000"/>
            </a:pPr>
            <a:r>
              <a:rPr lang="en-US" sz="4400" spc="-115" dirty="0">
                <a:solidFill>
                  <a:srgbClr val="000000"/>
                </a:solidFill>
                <a:latin typeface="+mn-lt"/>
                <a:ea typeface="Proxima Nova 2"/>
                <a:cs typeface="Proxima Nova 2"/>
                <a:sym typeface="Proxima Nova 2"/>
              </a:rPr>
              <a:t>Example 1: A professor touches a Black student’s hair on multiple occasions and make comments about it, including asking if it is real or fake and if the student straightens it. Other students subsequently touch the student’s hair and make similar comments. The student expresses concern to an administrator and informs them that these actions make it difficult for the student to focus in class. The school tells the student that the professor and students were only complimenting their hair, and the school does not take any further action.</a:t>
            </a:r>
          </a:p>
          <a:p>
            <a:pPr marR="0" algn="l" defTabSz="2438338" rtl="0" fontAlgn="auto" latinLnBrk="0" hangingPunct="0">
              <a:lnSpc>
                <a:spcPct val="100000"/>
              </a:lnSpc>
              <a:spcBef>
                <a:spcPts val="0"/>
              </a:spcBef>
              <a:spcAft>
                <a:spcPts val="0"/>
              </a:spcAft>
              <a:buClrTx/>
              <a:buSzTx/>
              <a:tabLst/>
            </a:pPr>
            <a:endParaRPr kumimoji="0" lang="en-US" sz="2400" b="0" i="0" u="none" strike="noStrike" cap="none" spc="0" normalizeH="0" baseline="0" dirty="0">
              <a:ln>
                <a:noFill/>
              </a:ln>
              <a:solidFill>
                <a:srgbClr val="5E5E5E"/>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2543124165"/>
      </p:ext>
    </p:extLst>
  </p:cSld>
  <p:clrMapOvr>
    <a:masterClrMapping/>
  </p:clrMapOvr>
  <p:transition spd="med"/>
</p:sld>
</file>

<file path=ppt/theme/theme1.xml><?xml version="1.0" encoding="utf-8"?>
<a:theme xmlns:a="http://schemas.openxmlformats.org/drawingml/2006/main" name="21_BasicWhite">
  <a:themeElements>
    <a:clrScheme name="SJH Extended Palette">
      <a:dk1>
        <a:srgbClr val="57595B"/>
      </a:dk1>
      <a:lt1>
        <a:srgbClr val="FFFFFF"/>
      </a:lt1>
      <a:dk2>
        <a:srgbClr val="686F75"/>
      </a:dk2>
      <a:lt2>
        <a:srgbClr val="FFFFFF"/>
      </a:lt2>
      <a:accent1>
        <a:srgbClr val="8E1733"/>
      </a:accent1>
      <a:accent2>
        <a:srgbClr val="009DC1"/>
      </a:accent2>
      <a:accent3>
        <a:srgbClr val="75BA43"/>
      </a:accent3>
      <a:accent4>
        <a:srgbClr val="ED4F96"/>
      </a:accent4>
      <a:accent5>
        <a:srgbClr val="0E2849"/>
      </a:accent5>
      <a:accent6>
        <a:srgbClr val="A9C5C8"/>
      </a:accent6>
      <a:hlink>
        <a:srgbClr val="009DC1"/>
      </a:hlink>
      <a:folHlink>
        <a:srgbClr val="ED4F96"/>
      </a:folHlink>
    </a:clrScheme>
    <a:fontScheme name="21_BasicWhite">
      <a:majorFont>
        <a:latin typeface="Helvetica"/>
        <a:ea typeface="Helvetica"/>
        <a:cs typeface="Helvetica"/>
      </a:majorFont>
      <a:minorFont>
        <a:latin typeface="Helvetica"/>
        <a:ea typeface="Helvetica"/>
        <a:cs typeface="Helvetica"/>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5_Main Content Slide Layout">
  <a:themeElements>
    <a:clrScheme name="Trinity Health">
      <a:dk1>
        <a:srgbClr val="000000"/>
      </a:dk1>
      <a:lt1>
        <a:sysClr val="window" lastClr="FFFFFF"/>
      </a:lt1>
      <a:dk2>
        <a:srgbClr val="6E2585"/>
      </a:dk2>
      <a:lt2>
        <a:srgbClr val="4D4F53"/>
      </a:lt2>
      <a:accent1>
        <a:srgbClr val="6E2585"/>
      </a:accent1>
      <a:accent2>
        <a:srgbClr val="007DBA"/>
      </a:accent2>
      <a:accent3>
        <a:srgbClr val="00BFB3"/>
      </a:accent3>
      <a:accent4>
        <a:srgbClr val="4C9D2F"/>
      </a:accent4>
      <a:accent5>
        <a:srgbClr val="DC8633"/>
      </a:accent5>
      <a:accent6>
        <a:srgbClr val="AD3963"/>
      </a:accent6>
      <a:hlink>
        <a:srgbClr val="6E2585"/>
      </a:hlink>
      <a:folHlink>
        <a:srgbClr val="808080"/>
      </a:folHlink>
    </a:clrScheme>
    <a:fontScheme name="Trinity Health -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w="38100">
          <a:noFill/>
        </a:ln>
        <a:effectLst/>
      </a:spPr>
      <a:bodyPr rtlCol="0" anchor="ctr"/>
      <a:lstStyle>
        <a:defPPr algn="ctr">
          <a:defRPr>
            <a:effectLst/>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nSpc>
            <a:spcPts val="2100"/>
          </a:lnSpc>
          <a:spcAft>
            <a:spcPts val="600"/>
          </a:spcAft>
          <a:defRPr sz="1600" dirty="0" smtClean="0">
            <a:solidFill>
              <a:srgbClr val="443D3E"/>
            </a:solidFill>
          </a:defRPr>
        </a:defPPr>
      </a:lstStyle>
    </a:txDef>
  </a:objectDefaults>
  <a:extraClrSchemeLst/>
</a:theme>
</file>

<file path=ppt/theme/theme3.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a:ea typeface="Helvetica"/>
        <a:cs typeface="Helvetica"/>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116</TotalTime>
  <Words>1282</Words>
  <Application>Microsoft Office PowerPoint</Application>
  <PresentationFormat>Custom</PresentationFormat>
  <Paragraphs>92</Paragraphs>
  <Slides>19</Slides>
  <Notes>0</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21_BasicWhite</vt:lpstr>
      <vt:lpstr>5_Main Content Slide Layout</vt:lpstr>
      <vt:lpstr>Title VI Education for Students, Faculty and Staff</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Jamie Arnold</dc:creator>
  <cp:lastModifiedBy>Sara Pena</cp:lastModifiedBy>
  <cp:revision>65</cp:revision>
  <dcterms:modified xsi:type="dcterms:W3CDTF">2026-06-25T16:20:13Z</dcterms:modified>
</cp:coreProperties>
</file>